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D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58368" y="566928"/>
            <a:ext cx="2011680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76072"/>
            <a:ext cx="201168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ENGINEERING STORY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143000"/>
            <a:ext cx="6675120" cy="1325880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3500" b="1">
                <a:solidFill>
                  <a:srgbClr val="FFFFFF"/>
                </a:solidFill>
                <a:latin typeface="Noto Sans"/>
              </a:defRPr>
            </a:pPr>
            <a:r>
              <a:t>Linux infrastructure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3500" b="1">
                <a:solidFill>
                  <a:srgbClr val="FFFFFF"/>
                </a:solidFill>
                <a:latin typeface="Noto Sans"/>
              </a:defRPr>
            </a:pPr>
            <a:r>
              <a:t>from image to service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656" y="2697480"/>
            <a:ext cx="6126480" cy="7315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rgbClr val="D6E1E2"/>
                </a:solidFill>
                <a:latin typeface="Noto Sans"/>
              </a:defRPr>
            </a:pPr>
            <a:r>
              <a:t>Build across platforms. Deploy consistently. Operate as one system.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656" y="5440680"/>
            <a:ext cx="52120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9EB5BA"/>
                </a:solidFill>
                <a:latin typeface="Noto Sans"/>
              </a:defRPr>
            </a:pPr>
            <a:r>
              <a:t>DESIGN  /  DEPLOYMENT  /  SECURITY  /  OPERATIONS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7452360" y="1234440"/>
            <a:ext cx="0" cy="4206240"/>
          </a:xfrm>
          <a:prstGeom prst="line">
            <a:avLst/>
          </a:prstGeom>
          <a:ln w="25400">
            <a:solidFill>
              <a:srgbClr val="486B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7306056" y="1289304"/>
            <a:ext cx="292608" cy="292608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45552" y="1078992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BUILD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45552" y="1362456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QCOW2 image</a:t>
            </a:r>
          </a:p>
        </p:txBody>
      </p:sp>
      <p:sp>
        <p:nvSpPr>
          <p:cNvPr id="11" name="Oval 10"/>
          <p:cNvSpPr/>
          <p:nvPr/>
        </p:nvSpPr>
        <p:spPr>
          <a:xfrm>
            <a:off x="7306056" y="2450592"/>
            <a:ext cx="292608" cy="292608"/>
          </a:xfrm>
          <a:prstGeom prst="ellipse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45552" y="2240280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E4AD3A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45552" y="2523744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artifact identity</a:t>
            </a:r>
          </a:p>
        </p:txBody>
      </p:sp>
      <p:sp>
        <p:nvSpPr>
          <p:cNvPr id="14" name="Oval 13"/>
          <p:cNvSpPr/>
          <p:nvPr/>
        </p:nvSpPr>
        <p:spPr>
          <a:xfrm>
            <a:off x="7306056" y="3611879"/>
            <a:ext cx="292608" cy="29260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45552" y="3401568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PUBLISH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45552" y="3685031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cloud / vSphere</a:t>
            </a:r>
          </a:p>
        </p:txBody>
      </p:sp>
      <p:sp>
        <p:nvSpPr>
          <p:cNvPr id="17" name="Oval 16"/>
          <p:cNvSpPr/>
          <p:nvPr/>
        </p:nvSpPr>
        <p:spPr>
          <a:xfrm>
            <a:off x="7306056" y="4773168"/>
            <a:ext cx="292608" cy="292608"/>
          </a:xfrm>
          <a:prstGeom prst="ellipse">
            <a:avLst/>
          </a:prstGeom>
          <a:solidFill>
            <a:srgbClr val="4D87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45552" y="4562856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4D8766"/>
                </a:solidFill>
                <a:latin typeface="Noto Sans"/>
              </a:defRPr>
            </a:pPr>
            <a:r>
              <a:t>OPERATE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45552" y="4846320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roles + lifecycle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PORTABLE CUSTOMIZATION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Storage by intent, not device name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426464"/>
            <a:ext cx="1417320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35608"/>
            <a:ext cx="141732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DECLARATION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1828800"/>
            <a:ext cx="2880360" cy="3273552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10312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8CC9C9"/>
                </a:solidFill>
                <a:latin typeface="DejaVu Sans Mono"/>
              </a:defRPr>
            </a:pPr>
            <a:r>
              <a:t>diskb: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468879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controller: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2688" y="2834639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unit: 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" y="320040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size_gb: 2000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688" y="356616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vg: lvm1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393192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8CC9C9"/>
                </a:solidFill>
                <a:latin typeface="DejaVu Sans Mono"/>
              </a:defRPr>
            </a:pPr>
            <a:r>
              <a:t>volumes: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" y="429768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/database -&gt; v1</a:t>
            </a:r>
          </a:p>
        </p:txBody>
      </p:sp>
      <p:sp>
        <p:nvSpPr>
          <p:cNvPr id="16" name="Chevron 15"/>
          <p:cNvSpPr/>
          <p:nvPr/>
        </p:nvSpPr>
        <p:spPr>
          <a:xfrm>
            <a:off x="3822191" y="3081528"/>
            <a:ext cx="411480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553712" y="1426464"/>
            <a:ext cx="1572768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53712" y="1435608"/>
            <a:ext cx="157276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RUNTIME DISCOVERY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53712" y="1874519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54880" y="1984248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/dev/sd?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53712" y="2532887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54880" y="2642615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/dev/vd?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53712" y="3191256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754880" y="3300984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/dev/xvd?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53712" y="3849624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754880" y="3959352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/dev/nvme?n?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53712" y="4617720"/>
            <a:ext cx="2331720" cy="4754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5C6A70"/>
                </a:solidFill>
                <a:latin typeface="Noto Sans"/>
              </a:defRPr>
            </a:pPr>
            <a:r>
              <a:t>map by position</a:t>
            </a:r>
          </a:p>
        </p:txBody>
      </p:sp>
      <p:sp>
        <p:nvSpPr>
          <p:cNvPr id="28" name="Chevron 27"/>
          <p:cNvSpPr/>
          <p:nvPr/>
        </p:nvSpPr>
        <p:spPr>
          <a:xfrm>
            <a:off x="7205472" y="3081528"/>
            <a:ext cx="411480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7936992" y="1426464"/>
            <a:ext cx="1389888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936992" y="1435608"/>
            <a:ext cx="138988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OUTCOME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936992" y="193852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397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936992" y="212140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3978A8"/>
                </a:solidFill>
                <a:latin typeface="Noto Sans"/>
              </a:defRPr>
            </a:pPr>
            <a:r>
              <a:t>DISK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8897112" y="2267712"/>
            <a:ext cx="210312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9107424" y="193852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87E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107424" y="212140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PV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0067544" y="2267712"/>
            <a:ext cx="210312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10277856" y="193852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5D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277856" y="212140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VG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936992" y="303580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D87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936992" y="321868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LV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8897112" y="3364992"/>
            <a:ext cx="210312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9107424" y="303580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A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107424" y="321868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E4AD3A"/>
                </a:solidFill>
                <a:latin typeface="Noto Sans"/>
              </a:defRPr>
            </a:pPr>
            <a:r>
              <a:t>MOUNT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936992" y="4251960"/>
            <a:ext cx="3547872" cy="841248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183879" y="4453128"/>
            <a:ext cx="3063240" cy="36576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3978A8"/>
                </a:solidFill>
                <a:latin typeface="Noto Sans"/>
              </a:defRPr>
            </a:pPr>
            <a:r>
              <a:t>portable across guest device naming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OPERATOR 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Simple commands, reusable implementation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DEPLOY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1956816"/>
            <a:ext cx="2432304" cy="54864"/>
          </a:xfrm>
          <a:prstGeom prst="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deploy-ova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deploy-template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set-hostname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19856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3978A8"/>
                </a:solidFill>
                <a:latin typeface="Noto Sans"/>
              </a:defRPr>
            </a:pPr>
            <a:r>
              <a:t>CHANGE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19856" y="1956816"/>
            <a:ext cx="2432304" cy="54864"/>
          </a:xfrm>
          <a:prstGeom prst="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19856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resize-hardware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19856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resize-volumes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19856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networks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81344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OBSERVE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81344" y="1956816"/>
            <a:ext cx="2432304" cy="54864"/>
          </a:xfrm>
          <a:prstGeom prst="rect">
            <a:avLst/>
          </a:prstGeom>
          <a:solidFill>
            <a:srgbClr val="4D87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81344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guest-info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81344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host-info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81344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node-exporter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42832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RECOVER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42832" y="1956816"/>
            <a:ext cx="2432304" cy="54864"/>
          </a:xfrm>
          <a:prstGeom prst="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942832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snapshot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42832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power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42832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vMotion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8368" y="4224528"/>
            <a:ext cx="10972800" cy="1170432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50976" y="4443984"/>
            <a:ext cx="274320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OPERATOR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0976" y="4764024"/>
            <a:ext cx="29260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one clear wrapper</a:t>
            </a:r>
          </a:p>
        </p:txBody>
      </p:sp>
      <p:sp>
        <p:nvSpPr>
          <p:cNvPr id="29" name="Chevron 28"/>
          <p:cNvSpPr/>
          <p:nvPr/>
        </p:nvSpPr>
        <p:spPr>
          <a:xfrm>
            <a:off x="4023360" y="4617720"/>
            <a:ext cx="365760" cy="438912"/>
          </a:xfrm>
          <a:prstGeom prst="chevron">
            <a:avLst/>
          </a:prstGeom>
          <a:solidFill>
            <a:srgbClr val="486B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09160" y="4443984"/>
            <a:ext cx="274320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IMPLEMENTATION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09160" y="4764024"/>
            <a:ext cx="29260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idempotent role</a:t>
            </a:r>
          </a:p>
        </p:txBody>
      </p:sp>
      <p:sp>
        <p:nvSpPr>
          <p:cNvPr id="32" name="Chevron 31"/>
          <p:cNvSpPr/>
          <p:nvPr/>
        </p:nvSpPr>
        <p:spPr>
          <a:xfrm>
            <a:off x="7680960" y="4617720"/>
            <a:ext cx="365760" cy="438912"/>
          </a:xfrm>
          <a:prstGeom prst="chevron">
            <a:avLst/>
          </a:prstGeom>
          <a:solidFill>
            <a:srgbClr val="486B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366760" y="4443984"/>
            <a:ext cx="25603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RESULT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66760" y="4764024"/>
            <a:ext cx="274320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repeatable change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WORKLOAD OPTIMIZATION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Tune with evidence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94944" y="1481328"/>
            <a:ext cx="192024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CHOICE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70632" y="1481328"/>
            <a:ext cx="45720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BOUNDARY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47888" y="1481328"/>
            <a:ext cx="283464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VERIFY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1828800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397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011680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3978A8"/>
                </a:solidFill>
                <a:latin typeface="Noto Sans"/>
              </a:defRPr>
            </a:pPr>
            <a:r>
              <a:t>STORAGE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0632" y="1975104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separate paravirtual controller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47888" y="1975104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I/O concurrency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58368" y="2633472"/>
            <a:ext cx="10881360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58368" y="2761488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87E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2944368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087E82"/>
                </a:solidFill>
                <a:latin typeface="Noto Sans"/>
              </a:defRPr>
            </a:pPr>
            <a:r>
              <a:t>MEMORY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70632" y="2907792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zram where pressure justifies 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47888" y="2907792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swap + workload behavior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58368" y="3566160"/>
            <a:ext cx="10881360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658368" y="3694176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D87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" y="3877056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4D8766"/>
                </a:solidFill>
                <a:latin typeface="Noto Sans"/>
              </a:defRPr>
            </a:pPr>
            <a:r>
              <a:t>OBSERVABILITY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70632" y="3840480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metrics installed at provisioning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47888" y="3840480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baseline from first boot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58368" y="4498848"/>
            <a:ext cx="10881360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658368" y="4626864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5D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4809744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D95D43"/>
                </a:solidFill>
                <a:latin typeface="Noto Sans"/>
              </a:defRPr>
            </a:pPr>
            <a:r>
              <a:t>PARALLELISM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70632" y="4773168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batch deploy; serialize shared builds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47888" y="4773168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elapsed time + integrity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58368" y="5687568"/>
            <a:ext cx="10972800" cy="438912"/>
          </a:xfrm>
          <a:prstGeom prst="roundRect">
            <a:avLst/>
          </a:prstGeom>
          <a:solidFill>
            <a:srgbClr val="F4EB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8680" y="5769864"/>
            <a:ext cx="105613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Connect each choice to a measurable result.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D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BCD0D3"/>
                </a:solidFill>
                <a:latin typeface="Noto Sans"/>
              </a:defRPr>
            </a:pPr>
            <a:r>
              <a:t>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FFFFFF"/>
                </a:solidFill>
                <a:latin typeface="Noto Sans"/>
              </a:defRPr>
            </a:pPr>
            <a:r>
              <a:t>What the platform delivers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486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627632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6736" y="1572768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"/>
              </a:defRPr>
            </a:pPr>
            <a:r>
              <a:t>Multi-distro image portfolio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316736" y="2075688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09359" y="1627632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3978A8"/>
                </a:solidFill>
                <a:latin typeface="Noto Sans"/>
              </a:defRPr>
            </a:pPr>
            <a: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67727" y="1572768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"/>
              </a:defRPr>
            </a:pPr>
            <a:r>
              <a:t>Four publication targets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67727" y="2075688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8368" y="2651760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16736" y="2596896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"/>
              </a:defRPr>
            </a:pPr>
            <a:r>
              <a:t>Configuration as contract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16736" y="3099815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09359" y="2651760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E4AD3A"/>
                </a:solidFill>
                <a:latin typeface="Noto Sans"/>
              </a:defRPr>
            </a:pPr>
            <a: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7727" y="2596896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"/>
              </a:defRPr>
            </a:pPr>
            <a:r>
              <a:t>Image-to-service lifecycle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67727" y="3099815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58368" y="3675887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16736" y="3621024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"/>
              </a:defRPr>
            </a:pPr>
            <a:r>
              <a:t>Consistent operator interface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1316736" y="4123944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09359" y="3675887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67727" y="3621024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"/>
              </a:defRPr>
            </a:pPr>
            <a:r>
              <a:t>Continuous improvement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967727" y="4123944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658368" y="5010912"/>
            <a:ext cx="10881360" cy="950976"/>
          </a:xfrm>
          <a:prstGeom prst="roundRect">
            <a:avLst/>
          </a:prstGeom>
          <a:solidFill>
            <a:srgbClr val="1B41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" y="5202936"/>
            <a:ext cx="10378440" cy="457200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"/>
              </a:defRPr>
            </a:pPr>
            <a:r>
              <a:t>From image to service with speed, clarity, and confidence.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9EB5BA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9EB5BA"/>
                </a:solidFill>
                <a:latin typeface="Noto Sans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SYSTEM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One system, two cooperating halves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21792" y="1536192"/>
            <a:ext cx="4480560" cy="4160520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96112" y="1810512"/>
            <a:ext cx="1481328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1819656"/>
            <a:ext cx="148132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IMAGE PIPELINE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331720"/>
            <a:ext cx="3611880" cy="5486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100" b="1">
                <a:solidFill>
                  <a:srgbClr val="17242A"/>
                </a:solidFill>
                <a:latin typeface="Noto Sans"/>
              </a:defRPr>
            </a:pPr>
            <a:r>
              <a:t>Create a known Linux base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3136391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33856" y="3035808"/>
            <a:ext cx="32552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distro + release data</a:t>
            </a:r>
          </a:p>
        </p:txBody>
      </p:sp>
      <p:sp>
        <p:nvSpPr>
          <p:cNvPr id="12" name="Oval 11"/>
          <p:cNvSpPr/>
          <p:nvPr/>
        </p:nvSpPr>
        <p:spPr>
          <a:xfrm>
            <a:off x="914400" y="3666744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33856" y="3566160"/>
            <a:ext cx="32552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diskimage-builder</a:t>
            </a:r>
          </a:p>
        </p:txBody>
      </p:sp>
      <p:sp>
        <p:nvSpPr>
          <p:cNvPr id="14" name="Oval 13"/>
          <p:cNvSpPr/>
          <p:nvPr/>
        </p:nvSpPr>
        <p:spPr>
          <a:xfrm>
            <a:off x="914400" y="4197096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33856" y="4096511"/>
            <a:ext cx="32552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QCOW2 / OVA artifacts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956048"/>
            <a:ext cx="3474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7595C"/>
                </a:solidFill>
                <a:latin typeface="Noto Sans"/>
              </a:defRPr>
            </a:pPr>
            <a:r>
              <a:t>7 configured releases</a:t>
            </a:r>
          </a:p>
        </p:txBody>
      </p:sp>
      <p:sp>
        <p:nvSpPr>
          <p:cNvPr id="17" name="Chevron 16"/>
          <p:cNvSpPr/>
          <p:nvPr/>
        </p:nvSpPr>
        <p:spPr>
          <a:xfrm>
            <a:off x="5285232" y="3090672"/>
            <a:ext cx="566928" cy="658368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3858768"/>
            <a:ext cx="932688" cy="4572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artifact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handoff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071616" y="1536192"/>
            <a:ext cx="5468112" cy="4160520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345936" y="1810512"/>
            <a:ext cx="1965960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45936" y="1819656"/>
            <a:ext cx="196596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VM AUTOMATION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5936" y="2331720"/>
            <a:ext cx="4389120" cy="5486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100" b="1">
                <a:solidFill>
                  <a:srgbClr val="17242A"/>
                </a:solidFill>
                <a:latin typeface="Noto Sans"/>
              </a:defRPr>
            </a:pPr>
            <a:r>
              <a:t>Turn the base into a service</a:t>
            </a:r>
          </a:p>
        </p:txBody>
      </p:sp>
      <p:sp>
        <p:nvSpPr>
          <p:cNvPr id="23" name="Oval 22"/>
          <p:cNvSpPr/>
          <p:nvPr/>
        </p:nvSpPr>
        <p:spPr>
          <a:xfrm>
            <a:off x="6364224" y="3136391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0" y="3035808"/>
            <a:ext cx="39410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inventory expresses intent</a:t>
            </a:r>
          </a:p>
        </p:txBody>
      </p:sp>
      <p:sp>
        <p:nvSpPr>
          <p:cNvPr id="25" name="Oval 24"/>
          <p:cNvSpPr/>
          <p:nvPr/>
        </p:nvSpPr>
        <p:spPr>
          <a:xfrm>
            <a:off x="6364224" y="3666744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0" y="3566160"/>
            <a:ext cx="39410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roles configure the guest</a:t>
            </a:r>
          </a:p>
        </p:txBody>
      </p:sp>
      <p:sp>
        <p:nvSpPr>
          <p:cNvPr id="27" name="Oval 26"/>
          <p:cNvSpPr/>
          <p:nvPr/>
        </p:nvSpPr>
        <p:spPr>
          <a:xfrm>
            <a:off x="6364224" y="4197096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0" y="4096511"/>
            <a:ext cx="39410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wrappers support its lifecycle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64224" y="4956048"/>
            <a:ext cx="43891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3978A8"/>
                </a:solidFill>
                <a:latin typeface="Noto Sans"/>
              </a:defRPr>
            </a:pPr>
            <a:r>
              <a:t>4 publication targets  /  35 roles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Build once. Publish at the edges.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76656" y="2377440"/>
            <a:ext cx="2148840" cy="1078992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2542032"/>
            <a:ext cx="1783080" cy="29260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DISTRO INPUTS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852928"/>
            <a:ext cx="1783080" cy="3200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Linux + policy</a:t>
            </a:r>
          </a:p>
        </p:txBody>
      </p:sp>
      <p:sp>
        <p:nvSpPr>
          <p:cNvPr id="9" name="Chevron 8"/>
          <p:cNvSpPr/>
          <p:nvPr/>
        </p:nvSpPr>
        <p:spPr>
          <a:xfrm>
            <a:off x="3035808" y="2688336"/>
            <a:ext cx="384048" cy="457200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657600" y="2157984"/>
            <a:ext cx="2423160" cy="1508760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931920" y="2450592"/>
            <a:ext cx="1874519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CDE5E4"/>
                </a:solidFill>
                <a:latin typeface="Noto Sans"/>
              </a:defRPr>
            </a:pPr>
            <a:r>
              <a:t>CANONICAL ARTIFACT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1920" y="2816352"/>
            <a:ext cx="1874519" cy="4389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600" b="1">
                <a:solidFill>
                  <a:srgbClr val="FFFFFF"/>
                </a:solidFill>
                <a:latin typeface="Noto Sans"/>
              </a:defRPr>
            </a:pPr>
            <a:r>
              <a:t>QCOW2</a:t>
            </a:r>
          </a:p>
        </p:txBody>
      </p:sp>
      <p:cxnSp>
        <p:nvCxnSpPr>
          <p:cNvPr id="13" name="Connector 12"/>
          <p:cNvCxnSpPr/>
          <p:nvPr/>
        </p:nvCxnSpPr>
        <p:spPr>
          <a:xfrm flipV="1">
            <a:off x="6080760" y="1901952"/>
            <a:ext cx="822960" cy="585216"/>
          </a:xfrm>
          <a:prstGeom prst="line">
            <a:avLst/>
          </a:prstGeom>
          <a:ln w="25400">
            <a:solidFill>
              <a:srgbClr val="087E8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6080760" y="3337560"/>
            <a:ext cx="822960" cy="1188720"/>
          </a:xfrm>
          <a:prstGeom prst="line">
            <a:avLst/>
          </a:prstGeom>
          <a:ln w="25400">
            <a:solidFill>
              <a:srgbClr val="087E8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6986016" y="1389888"/>
            <a:ext cx="1078992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86016" y="1399032"/>
            <a:ext cx="1078992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DIRECT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986016" y="1810512"/>
            <a:ext cx="37947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0" y="1920240"/>
            <a:ext cx="1645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Google Cloud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59952" y="1938528"/>
            <a:ext cx="17556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5C6A70"/>
                </a:solidFill>
                <a:latin typeface="Noto Sans"/>
              </a:defRPr>
            </a:pPr>
            <a:r>
              <a:t>GCS -&gt; image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86016" y="2862072"/>
            <a:ext cx="37947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223760" y="2971800"/>
            <a:ext cx="1645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OpenStack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59952" y="2990088"/>
            <a:ext cx="17556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5C6A70"/>
                </a:solidFill>
                <a:latin typeface="Noto Sans"/>
              </a:defRPr>
            </a:pPr>
            <a:r>
              <a:t>Glance upload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986016" y="3703320"/>
            <a:ext cx="1316736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86016" y="3712463"/>
            <a:ext cx="1316736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CONVERT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986016" y="4114800"/>
            <a:ext cx="1143000" cy="786384"/>
          </a:xfrm>
          <a:prstGeom prst="roundRect">
            <a:avLst/>
          </a:prstGeom>
          <a:solidFill>
            <a:srgbClr val="F4E2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14032" y="4315968"/>
            <a:ext cx="886968" cy="3200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D95D43"/>
                </a:solidFill>
                <a:latin typeface="Noto Sans"/>
              </a:defRPr>
            </a:pPr>
            <a:r>
              <a:t>OVA</a:t>
            </a:r>
          </a:p>
        </p:txBody>
      </p:sp>
      <p:sp>
        <p:nvSpPr>
          <p:cNvPr id="27" name="Chevron 26"/>
          <p:cNvSpPr/>
          <p:nvPr/>
        </p:nvSpPr>
        <p:spPr>
          <a:xfrm>
            <a:off x="8302752" y="4279392"/>
            <a:ext cx="347472" cy="411480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823960" y="3813048"/>
            <a:ext cx="2331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015984" y="3922776"/>
            <a:ext cx="82296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AWS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56648" y="3931920"/>
            <a:ext cx="1170432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S3 -&gt; AMI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823960" y="4745736"/>
            <a:ext cx="2331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015984" y="4855464"/>
            <a:ext cx="82296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vSphere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56648" y="4864607"/>
            <a:ext cx="1170432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OVA / template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3232" y="4846320"/>
            <a:ext cx="5257800" cy="74980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7242A"/>
                </a:solidFill>
                <a:latin typeface="Noto Sans"/>
              </a:defRPr>
            </a:pPr>
            <a:r>
              <a:t>One image path owns Linux customization.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7242A"/>
                </a:solidFill>
                <a:latin typeface="Noto Sans"/>
              </a:defRPr>
            </a:pPr>
            <a:r>
              <a:t>Destination logic stays at the boundary.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REQUIREMENTS TO INFRASTRUCTURE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Configuration is the contract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444752"/>
            <a:ext cx="1508760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453896"/>
            <a:ext cx="150876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HOST INTENT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847088"/>
            <a:ext cx="3474720" cy="3584448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148840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os_family: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42032" y="2148840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RedHat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2688" y="2587752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vm_num_cpus: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2032" y="2587752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688" y="3026664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vm_memory_mb: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42032" y="3026664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4096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" y="3465576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vm_disk1_gb: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42032" y="3465576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2000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" y="3904487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vm_vlan: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42032" y="3904487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VM Network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" y="4343400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vm_role: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42032" y="4343400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test-rhel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2688" y="4910328"/>
            <a:ext cx="27432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AFC4C6"/>
                </a:solidFill>
                <a:latin typeface="Noto Sans"/>
              </a:defRPr>
            </a:pPr>
            <a:r>
              <a:t>reviewable  /  versioned  /  explicit</a:t>
            </a:r>
          </a:p>
        </p:txBody>
      </p:sp>
      <p:sp>
        <p:nvSpPr>
          <p:cNvPr id="22" name="Chevron 21"/>
          <p:cNvSpPr/>
          <p:nvPr/>
        </p:nvSpPr>
        <p:spPr>
          <a:xfrm>
            <a:off x="4443984" y="3127248"/>
            <a:ext cx="420624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166360" y="1444752"/>
            <a:ext cx="1143000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166360" y="1453896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ROLES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166360" y="1920240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166360" y="2075688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deploy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3680" y="1920240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0" y="2075688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network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166360" y="2852928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166360" y="3008376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storage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583680" y="2852928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83680" y="3008376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users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166360" y="3785616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166360" y="3941064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firewall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83680" y="3785616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83680" y="3941064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monitoring</a:t>
            </a:r>
          </a:p>
        </p:txBody>
      </p:sp>
      <p:sp>
        <p:nvSpPr>
          <p:cNvPr id="37" name="Chevron 36"/>
          <p:cNvSpPr/>
          <p:nvPr/>
        </p:nvSpPr>
        <p:spPr>
          <a:xfrm>
            <a:off x="7982712" y="3127248"/>
            <a:ext cx="420624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8705088" y="1444752"/>
            <a:ext cx="1600200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705088" y="1453896"/>
            <a:ext cx="160020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RESULT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705088" y="1874519"/>
            <a:ext cx="2816352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942832" y="1984248"/>
            <a:ext cx="23317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Known state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42832" y="2295144"/>
            <a:ext cx="233172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hardware + OS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8705088" y="2953511"/>
            <a:ext cx="2816352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942832" y="3063239"/>
            <a:ext cx="23317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Controlled access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942832" y="3374135"/>
            <a:ext cx="233172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keys + policy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705088" y="4032504"/>
            <a:ext cx="2816352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942832" y="4142232"/>
            <a:ext cx="23317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Operable service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942832" y="4453128"/>
            <a:ext cx="233172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metrics + lifecycle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705088" y="5074920"/>
            <a:ext cx="278892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3978A8"/>
                </a:solidFill>
                <a:latin typeface="Noto Sans"/>
              </a:defRPr>
            </a:pPr>
            <a:r>
              <a:t>Change the model,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3978A8"/>
                </a:solidFill>
                <a:latin typeface="Noto Sans"/>
              </a:defRPr>
            </a:pPr>
            <a:r>
              <a:t>then validate the machine.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ARTIFACT PROVENANCE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Every artifact carries its identity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417320"/>
            <a:ext cx="7955279" cy="4389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5C6A70"/>
                </a:solidFill>
                <a:latin typeface="Noto Sans"/>
              </a:defRPr>
            </a:pPr>
            <a:r>
              <a:t>Trace one run from build through publication.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BUILD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QCOW2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3584448"/>
            <a:ext cx="1737360" cy="109728"/>
          </a:xfrm>
          <a:prstGeom prst="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Chevron 11"/>
          <p:cNvSpPr/>
          <p:nvPr/>
        </p:nvSpPr>
        <p:spPr>
          <a:xfrm>
            <a:off x="2505456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2871215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35808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E4AD3A"/>
                </a:solidFill>
                <a:latin typeface="Noto Sans"/>
              </a:defRPr>
            </a:pPr>
            <a: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35808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IDENTIFY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35808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run ID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71215" y="3584448"/>
            <a:ext cx="1737360" cy="109728"/>
          </a:xfrm>
          <a:prstGeom prst="rect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Chevron 17"/>
          <p:cNvSpPr/>
          <p:nvPr/>
        </p:nvSpPr>
        <p:spPr>
          <a:xfrm>
            <a:off x="4718304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084064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248655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D95D43"/>
                </a:solidFill>
                <a:latin typeface="Noto Sans"/>
              </a:defRPr>
            </a:pPr>
            <a: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48655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CONVERT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48655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OVA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84064" y="3584448"/>
            <a:ext cx="1737360" cy="109728"/>
          </a:xfrm>
          <a:prstGeom prst="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Chevron 23"/>
          <p:cNvSpPr/>
          <p:nvPr/>
        </p:nvSpPr>
        <p:spPr>
          <a:xfrm>
            <a:off x="6931152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7296912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61504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E4AD3A"/>
                </a:solidFill>
                <a:latin typeface="Noto Sans"/>
              </a:defRPr>
            </a:pPr>
            <a: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61504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61504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stage ID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296912" y="3584448"/>
            <a:ext cx="1737360" cy="109728"/>
          </a:xfrm>
          <a:prstGeom prst="rect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Chevron 29"/>
          <p:cNvSpPr/>
          <p:nvPr/>
        </p:nvSpPr>
        <p:spPr>
          <a:xfrm>
            <a:off x="9144000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509760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74352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05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74352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PUBLISH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674352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4 targets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509760" y="3584448"/>
            <a:ext cx="1737360" cy="109728"/>
          </a:xfrm>
          <a:prstGeom prst="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58368" y="4251960"/>
            <a:ext cx="5257800" cy="1005840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14400" y="4443984"/>
            <a:ext cx="36576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4D8766"/>
                </a:solidFill>
                <a:latin typeface="Noto Sans"/>
              </a:defRPr>
            </a:pPr>
            <a:r>
              <a:t>IDENTITY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99032" y="4407408"/>
            <a:ext cx="4224528" cy="36576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run ID follows the artifact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7920" y="4251960"/>
            <a:ext cx="5303520" cy="1005840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73952" y="4443984"/>
            <a:ext cx="65836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3978A8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69480" y="4407408"/>
            <a:ext cx="3931920" cy="36576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stage history stays inspectable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PORTFOLIO DELIVERY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Seven releases. One coordinated run.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417320"/>
            <a:ext cx="960120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5C6A70"/>
                </a:solidFill>
                <a:latin typeface="Noto Sans"/>
              </a:defRPr>
            </a:pPr>
            <a:r>
              <a:t>Shared orchestration, distro-specific data, individual results.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CENTOS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9842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2585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585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DEB 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585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35844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8587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587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DEB 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587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1846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54589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589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FEDORA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589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7848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70591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591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ROCKY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591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8385048" y="2724912"/>
            <a:ext cx="274319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86593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6593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UBU 24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593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99852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102595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595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UBU 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595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58368" y="3794760"/>
            <a:ext cx="5120640" cy="13075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96112" y="4014215"/>
            <a:ext cx="1444752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96112" y="4023359"/>
            <a:ext cx="1444752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PORTFOLIO VIEW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96112" y="4489704"/>
            <a:ext cx="4526280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one command  -&gt;  seven targets  -&gt;  one summary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144768" y="3794760"/>
            <a:ext cx="5376672" cy="13075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382512" y="4014215"/>
            <a:ext cx="1627632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82512" y="4023359"/>
            <a:ext cx="1627632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PER-IMAGE DETAIL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82512" y="4489704"/>
            <a:ext cx="4663440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result + timing + artifact identity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8368" y="5559552"/>
            <a:ext cx="1088136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07595C"/>
                </a:solidFill>
                <a:latin typeface="Noto Sans"/>
              </a:defRPr>
            </a:pPr>
            <a:r>
              <a:t>Breadth for the estate. Precision for each image.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CONTINUOUS IMPROVEMENT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Operations make the platform smarter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399032"/>
            <a:ext cx="1417320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08176"/>
            <a:ext cx="141732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LEARNING LOOP</a:t>
            </a:r>
          </a:p>
        </p:txBody>
      </p:sp>
      <p:sp>
        <p:nvSpPr>
          <p:cNvPr id="8" name="Oval 7"/>
          <p:cNvSpPr/>
          <p:nvPr/>
        </p:nvSpPr>
        <p:spPr>
          <a:xfrm>
            <a:off x="6583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19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observe the run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3017520" y="2231136"/>
            <a:ext cx="292608" cy="0"/>
          </a:xfrm>
          <a:prstGeom prst="line">
            <a:avLst/>
          </a:prstGeom>
          <a:ln w="25400">
            <a:solidFill>
              <a:srgbClr val="3978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4015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015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1920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explain the mechanism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760720" y="2231136"/>
            <a:ext cx="292607" cy="0"/>
          </a:xfrm>
          <a:prstGeom prst="line">
            <a:avLst/>
          </a:prstGeom>
          <a:ln w="25400">
            <a:solidFill>
              <a:srgbClr val="3978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1447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447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75120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improve the design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8503920" y="2231136"/>
            <a:ext cx="292608" cy="0"/>
          </a:xfrm>
          <a:prstGeom prst="line">
            <a:avLst/>
          </a:prstGeom>
          <a:ln w="25400">
            <a:solidFill>
              <a:srgbClr val="3978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8879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879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18320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deliver more capability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850392" y="2889504"/>
            <a:ext cx="10433304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8368" y="3090672"/>
            <a:ext cx="1097280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5C6A70"/>
                </a:solidFill>
                <a:latin typeface="Noto Sans"/>
              </a:defRPr>
            </a:pPr>
            <a:r>
              <a:t>A production observation became a reusable platform capability.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58368" y="3749039"/>
            <a:ext cx="1554480" cy="292608"/>
          </a:xfrm>
          <a:prstGeom prst="roundRect">
            <a:avLst/>
          </a:prstGeom>
          <a:solidFill>
            <a:srgbClr val="4D87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3758183"/>
            <a:ext cx="155448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CAPABILITIES ADDED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3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7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COMPLETE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7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per-image results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4015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584448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SUMMARIZE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84448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one stage report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1447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327648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27648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artifact identity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8879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070848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REPEAT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70848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stronger next run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8368" y="5650992"/>
            <a:ext cx="10972800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07595C"/>
                </a:solidFill>
                <a:latin typeface="Noto Sans"/>
              </a:defRPr>
            </a:pPr>
            <a:r>
              <a:t>Learn once. Improve every future run.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CONFIDENCE AT SCALE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Controls that enable automation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554480"/>
            <a:ext cx="5138928" cy="166420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7922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CREDENTIALS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1488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Ansible Vault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5786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Reusable workflows receive credentials securely.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554480"/>
            <a:ext cx="5138928" cy="1664208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7922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ACCESS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21488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Managed SSH keys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5786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Consistent access follows every deployed guest.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3611880"/>
            <a:ext cx="5138928" cy="1664208"/>
          </a:xfrm>
          <a:prstGeom prst="roundRect">
            <a:avLst/>
          </a:prstGeom>
          <a:solidFill>
            <a:srgbClr val="F4E2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38496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D95D43"/>
                </a:solidFill>
                <a:latin typeface="Noto Sans"/>
              </a:defRPr>
            </a:pPr>
            <a:r>
              <a:t>NETWORK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2688" y="42062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Declarative firewall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" y="46360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Policy travels with host intent.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3611880"/>
            <a:ext cx="5138928" cy="166420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0" y="38496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4D8766"/>
                </a:solidFill>
                <a:latin typeface="Noto Sans"/>
              </a:defRPr>
            </a:pPr>
            <a:r>
              <a:t>SUPPLY CHAIN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42062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Pinned + traceable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46360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Reproducible inputs and identifiable outputs.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" y="5806440"/>
            <a:ext cx="1097280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07595C"/>
                </a:solidFill>
                <a:latin typeface="Noto Sans"/>
              </a:defRPr>
            </a:pPr>
            <a:r>
              <a:t>Visible controls let the platform automate more with confidence.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VSPHERE LIFECYCLE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2500" b="1">
                <a:solidFill>
                  <a:srgbClr val="17242A"/>
                </a:solidFill>
                <a:latin typeface="Noto Sans"/>
              </a:defRPr>
            </a:pPr>
            <a:r>
              <a:t>From artifact to operating VM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828800"/>
            <a:ext cx="2331720" cy="148132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SOURCE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OVA or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template</a:t>
            </a:r>
          </a:p>
        </p:txBody>
      </p:sp>
      <p:sp>
        <p:nvSpPr>
          <p:cNvPr id="9" name="Chevron 8"/>
          <p:cNvSpPr/>
          <p:nvPr/>
        </p:nvSpPr>
        <p:spPr>
          <a:xfrm>
            <a:off x="3108960" y="2340864"/>
            <a:ext cx="237744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401568" y="1828800"/>
            <a:ext cx="2331720" cy="1481328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027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DEPLOY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027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vSphere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placement</a:t>
            </a:r>
          </a:p>
        </p:txBody>
      </p:sp>
      <p:sp>
        <p:nvSpPr>
          <p:cNvPr id="13" name="Chevron 12"/>
          <p:cNvSpPr/>
          <p:nvPr/>
        </p:nvSpPr>
        <p:spPr>
          <a:xfrm>
            <a:off x="5852160" y="2340864"/>
            <a:ext cx="237744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144768" y="1828800"/>
            <a:ext cx="2331720" cy="1481328"/>
          </a:xfrm>
          <a:prstGeom prst="roundRect">
            <a:avLst/>
          </a:prstGeom>
          <a:solidFill>
            <a:srgbClr val="F4E2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459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D95D43"/>
                </a:solidFill>
                <a:latin typeface="Noto Sans"/>
              </a:defRPr>
            </a:pPr>
            <a:r>
              <a:t>BOOTSTRAP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459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vApp +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cloud-init</a:t>
            </a:r>
          </a:p>
        </p:txBody>
      </p:sp>
      <p:sp>
        <p:nvSpPr>
          <p:cNvPr id="17" name="Chevron 16"/>
          <p:cNvSpPr/>
          <p:nvPr/>
        </p:nvSpPr>
        <p:spPr>
          <a:xfrm>
            <a:off x="8595360" y="2340864"/>
            <a:ext cx="237744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887968" y="1828800"/>
            <a:ext cx="2331720" cy="14813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0891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4D8766"/>
                </a:solidFill>
                <a:latin typeface="Noto Sans"/>
              </a:defRPr>
            </a:pPr>
            <a:r>
              <a:t>CONFIGURE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891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family +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workload roles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8368" y="3822191"/>
            <a:ext cx="1755648" cy="292608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3831335"/>
            <a:ext cx="175564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LIFECYCLE CONTINUES</a:t>
            </a:r>
          </a:p>
        </p:txBody>
      </p:sp>
      <p:sp>
        <p:nvSpPr>
          <p:cNvPr id="23" name="Oval 22"/>
          <p:cNvSpPr/>
          <p:nvPr/>
        </p:nvSpPr>
        <p:spPr>
          <a:xfrm>
            <a:off x="658368" y="4398264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77824" y="4315968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resize hardware</a:t>
            </a:r>
          </a:p>
        </p:txBody>
      </p:sp>
      <p:sp>
        <p:nvSpPr>
          <p:cNvPr id="25" name="Oval 24"/>
          <p:cNvSpPr/>
          <p:nvPr/>
        </p:nvSpPr>
        <p:spPr>
          <a:xfrm>
            <a:off x="4361688" y="4398264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81144" y="4315968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grow disks / LVM</a:t>
            </a:r>
          </a:p>
        </p:txBody>
      </p:sp>
      <p:sp>
        <p:nvSpPr>
          <p:cNvPr id="27" name="Oval 26"/>
          <p:cNvSpPr/>
          <p:nvPr/>
        </p:nvSpPr>
        <p:spPr>
          <a:xfrm>
            <a:off x="8065008" y="4398264"/>
            <a:ext cx="91440" cy="91440"/>
          </a:xfrm>
          <a:prstGeom prst="ellipse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84464" y="4315968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snapshot + CBT</a:t>
            </a:r>
          </a:p>
        </p:txBody>
      </p:sp>
      <p:sp>
        <p:nvSpPr>
          <p:cNvPr id="29" name="Oval 28"/>
          <p:cNvSpPr/>
          <p:nvPr/>
        </p:nvSpPr>
        <p:spPr>
          <a:xfrm>
            <a:off x="658368" y="5056631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77824" y="4974336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vMotion / power</a:t>
            </a:r>
          </a:p>
        </p:txBody>
      </p:sp>
      <p:sp>
        <p:nvSpPr>
          <p:cNvPr id="31" name="Oval 30"/>
          <p:cNvSpPr/>
          <p:nvPr/>
        </p:nvSpPr>
        <p:spPr>
          <a:xfrm>
            <a:off x="4361688" y="5056631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81144" y="4974336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network + firewall</a:t>
            </a:r>
          </a:p>
        </p:txBody>
      </p:sp>
      <p:sp>
        <p:nvSpPr>
          <p:cNvPr id="33" name="Oval 32"/>
          <p:cNvSpPr/>
          <p:nvPr/>
        </p:nvSpPr>
        <p:spPr>
          <a:xfrm>
            <a:off x="8065008" y="5056631"/>
            <a:ext cx="91440" cy="91440"/>
          </a:xfrm>
          <a:prstGeom prst="ellipse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84464" y="4974336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metrics + upgrades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8368" y="5870448"/>
            <a:ext cx="10972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07595C"/>
                </a:solidFill>
                <a:latin typeface="Noto Sans"/>
              </a:defRPr>
            </a:pPr>
            <a:r>
              <a:t>Deployment is a handoff into operations, not a finish line.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