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>
  <p:cSld>
    <p:bg>
      <p:bgPr>
        <a:solidFill>
          <a:srgbClr val="122D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58368" y="566928"/>
            <a:ext cx="2011680" cy="292608"/>
          </a:xfrm>
          <a:prstGeom prst="round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76072"/>
            <a:ext cx="201168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ENGINEERING STORY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143000"/>
            <a:ext cx="6675120" cy="1325880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VMware migration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without the outage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6656" y="2697480"/>
            <a:ext cx="6126480" cy="7315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Clone safely. Export once. Land natively.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656" y="5440680"/>
            <a:ext cx="521208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VSPHERE  /  AWS  /  OPENSTACK  /  GCP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7452360" y="1234440"/>
            <a:ext cx="0" cy="4206240"/>
          </a:xfrm>
          <a:prstGeom prst="line">
            <a:avLst/>
          </a:prstGeom>
          <a:ln w="25400">
            <a:solidFill>
              <a:srgbClr val="486B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7306056" y="1289304"/>
            <a:ext cx="292608" cy="292608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45552" y="1078992"/>
            <a:ext cx="114300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087E82"/>
                </a:solidFill>
                <a:latin typeface="Noto Sans"/>
              </a:defRPr>
            </a:pPr>
            <a:r>
              <a:t>BUILD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45552" y="1362456"/>
            <a:ext cx="3063240" cy="4114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QCOW2 image</a:t>
            </a:r>
          </a:p>
        </p:txBody>
      </p:sp>
      <p:sp>
        <p:nvSpPr>
          <p:cNvPr id="11" name="Oval 10"/>
          <p:cNvSpPr/>
          <p:nvPr/>
        </p:nvSpPr>
        <p:spPr>
          <a:xfrm>
            <a:off x="7306056" y="2450592"/>
            <a:ext cx="292608" cy="292608"/>
          </a:xfrm>
          <a:prstGeom prst="ellipse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45552" y="2240280"/>
            <a:ext cx="114300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E4AD3A"/>
                </a:solidFill>
                <a:latin typeface="Noto Sans"/>
              </a:defRPr>
            </a:pPr>
            <a:r>
              <a:t>TRACE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45552" y="2523744"/>
            <a:ext cx="3063240" cy="4114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disk manifest</a:t>
            </a:r>
          </a:p>
        </p:txBody>
      </p:sp>
      <p:sp>
        <p:nvSpPr>
          <p:cNvPr id="14" name="Oval 13"/>
          <p:cNvSpPr/>
          <p:nvPr/>
        </p:nvSpPr>
        <p:spPr>
          <a:xfrm>
            <a:off x="7306056" y="3611879"/>
            <a:ext cx="292608" cy="292608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45552" y="3401568"/>
            <a:ext cx="114300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3978A8"/>
                </a:solidFill>
                <a:latin typeface="Noto Sans"/>
              </a:defRPr>
            </a:pPr>
            <a:r>
              <a:t>PUBLISH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45552" y="3685031"/>
            <a:ext cx="3063240" cy="4114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cloud / vSphere</a:t>
            </a:r>
          </a:p>
        </p:txBody>
      </p:sp>
      <p:sp>
        <p:nvSpPr>
          <p:cNvPr id="17" name="Oval 16"/>
          <p:cNvSpPr/>
          <p:nvPr/>
        </p:nvSpPr>
        <p:spPr>
          <a:xfrm>
            <a:off x="7306056" y="4773168"/>
            <a:ext cx="292608" cy="292608"/>
          </a:xfrm>
          <a:prstGeom prst="ellipse">
            <a:avLst/>
          </a:prstGeom>
          <a:solidFill>
            <a:srgbClr val="4D87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45552" y="4562856"/>
            <a:ext cx="114300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4D8766"/>
                </a:solidFill>
                <a:latin typeface="Noto Sans"/>
              </a:defRPr>
            </a:pPr>
            <a:r>
              <a:t>OPERATE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45552" y="4846320"/>
            <a:ext cx="3063240" cy="4114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roles + lifecycle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PORTABLE CUSTOMIZATION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Disk intent survives the crossing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58368" y="1426464"/>
            <a:ext cx="1417320" cy="292608"/>
          </a:xfrm>
          <a:prstGeom prst="round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435608"/>
            <a:ext cx="141732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DECLARATION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1828800"/>
            <a:ext cx="2880360" cy="3273552"/>
          </a:xfrm>
          <a:prstGeom prst="roundRect">
            <a:avLst/>
          </a:prstGeom>
          <a:solidFill>
            <a:srgbClr val="122D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103120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8CC9C9"/>
                </a:solidFill>
                <a:latin typeface="DejaVu Sans Mono"/>
              </a:defRPr>
            </a:pPr>
            <a:r>
              <a:t>diskb: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2468879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FFFFFF"/>
                </a:solidFill>
                <a:latin typeface="DejaVu Sans Mono"/>
              </a:defRPr>
            </a:pPr>
            <a:r>
              <a:t>  controller: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2688" y="2834639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FFFFFF"/>
                </a:solidFill>
                <a:latin typeface="DejaVu Sans Mono"/>
              </a:defRPr>
            </a:pPr>
            <a:r>
              <a:t>  unit: 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2688" y="3200400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FFFFFF"/>
                </a:solidFill>
                <a:latin typeface="DejaVu Sans Mono"/>
              </a:defRPr>
            </a:pPr>
            <a:r>
              <a:t>  size_gb: 2000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2688" y="3566160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FFFFFF"/>
                </a:solidFill>
                <a:latin typeface="DejaVu Sans Mono"/>
              </a:defRPr>
            </a:pPr>
            <a:r>
              <a:t>  vg: lvm1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" y="3931920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8CC9C9"/>
                </a:solidFill>
                <a:latin typeface="DejaVu Sans Mono"/>
              </a:defRPr>
            </a:pPr>
            <a:r>
              <a:t>volumes: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2688" y="4297680"/>
            <a:ext cx="233172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FFFFFF"/>
                </a:solidFill>
                <a:latin typeface="DejaVu Sans Mono"/>
              </a:defRPr>
            </a:pPr>
            <a:r>
              <a:t>  /database -&gt; v1</a:t>
            </a:r>
          </a:p>
        </p:txBody>
      </p:sp>
      <p:sp>
        <p:nvSpPr>
          <p:cNvPr id="16" name="Chevron 15"/>
          <p:cNvSpPr/>
          <p:nvPr/>
        </p:nvSpPr>
        <p:spPr>
          <a:xfrm>
            <a:off x="3822191" y="3081528"/>
            <a:ext cx="411480" cy="502920"/>
          </a:xfrm>
          <a:prstGeom prst="chevron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553712" y="1426464"/>
            <a:ext cx="1572768" cy="292608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53712" y="1435608"/>
            <a:ext cx="1572768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RUNTIME DISCOVERY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53712" y="1874519"/>
            <a:ext cx="2331720" cy="47548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754880" y="1984248"/>
            <a:ext cx="192024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DejaVu Sans Mono"/>
              </a:defRPr>
            </a:pPr>
            <a:r>
              <a:t>/dev/sd?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53712" y="2532887"/>
            <a:ext cx="2331720" cy="47548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54880" y="2642615"/>
            <a:ext cx="192024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DejaVu Sans Mono"/>
              </a:defRPr>
            </a:pPr>
            <a:r>
              <a:t>/dev/vd?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53712" y="3191256"/>
            <a:ext cx="2331720" cy="47548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754880" y="3300984"/>
            <a:ext cx="192024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DejaVu Sans Mono"/>
              </a:defRPr>
            </a:pPr>
            <a:r>
              <a:t>/dev/xvd?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53712" y="3849624"/>
            <a:ext cx="2331720" cy="47548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754880" y="3959352"/>
            <a:ext cx="192024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DejaVu Sans Mono"/>
              </a:defRPr>
            </a:pPr>
            <a:r>
              <a:t>/dev/nvme?n?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53712" y="4617720"/>
            <a:ext cx="2331720" cy="4754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5C6A70"/>
                </a:solidFill>
                <a:latin typeface="Noto Sans"/>
              </a:defRPr>
            </a:pPr>
            <a:r>
              <a:t>map by position</a:t>
            </a:r>
          </a:p>
        </p:txBody>
      </p:sp>
      <p:sp>
        <p:nvSpPr>
          <p:cNvPr id="28" name="Chevron 27"/>
          <p:cNvSpPr/>
          <p:nvPr/>
        </p:nvSpPr>
        <p:spPr>
          <a:xfrm>
            <a:off x="7205472" y="3081528"/>
            <a:ext cx="411480" cy="502920"/>
          </a:xfrm>
          <a:prstGeom prst="chevron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7936992" y="1426464"/>
            <a:ext cx="1389888" cy="292608"/>
          </a:xfrm>
          <a:prstGeom prst="round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936992" y="1435608"/>
            <a:ext cx="1389888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OUTCOME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936992" y="1938528"/>
            <a:ext cx="96012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397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936992" y="2121408"/>
            <a:ext cx="9601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3978A8"/>
                </a:solidFill>
                <a:latin typeface="Noto Sans"/>
              </a:defRPr>
            </a:pPr>
            <a:r>
              <a:t>DISK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8897112" y="2267712"/>
            <a:ext cx="210312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9107424" y="1938528"/>
            <a:ext cx="96012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87E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107424" y="2121408"/>
            <a:ext cx="9601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87E82"/>
                </a:solidFill>
                <a:latin typeface="Noto Sans"/>
              </a:defRPr>
            </a:pPr>
            <a:r>
              <a:t>PV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10067544" y="2267712"/>
            <a:ext cx="210312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10277856" y="1938528"/>
            <a:ext cx="96012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5D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0277856" y="2121408"/>
            <a:ext cx="9601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VG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936992" y="3035808"/>
            <a:ext cx="96012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4D87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936992" y="3218688"/>
            <a:ext cx="9601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LV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8897112" y="3364992"/>
            <a:ext cx="210312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9107424" y="3035808"/>
            <a:ext cx="96012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A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107424" y="3218688"/>
            <a:ext cx="9601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E4AD3A"/>
                </a:solidFill>
                <a:latin typeface="Noto Sans"/>
              </a:defRPr>
            </a:pPr>
            <a:r>
              <a:t>MOUNT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936992" y="4251960"/>
            <a:ext cx="3547872" cy="841248"/>
          </a:xfrm>
          <a:prstGeom prst="roundRect">
            <a:avLst/>
          </a:prstGeom>
          <a:solidFill>
            <a:srgbClr val="E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183879" y="4453128"/>
            <a:ext cx="3063240" cy="36576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3978A8"/>
                </a:solidFill>
                <a:latin typeface="Noto Sans"/>
              </a:defRPr>
            </a:pPr>
            <a:r>
              <a:t>portable across guest device naming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OPERATOR EXPERIENCE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A small command surface over cloud complexity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600200"/>
            <a:ext cx="2468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87E82"/>
                </a:solidFill>
                <a:latin typeface="Noto Sans"/>
              </a:defRPr>
            </a:pPr>
            <a:r>
              <a:t>DEPLOY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1956816"/>
            <a:ext cx="2432304" cy="54864"/>
          </a:xfrm>
          <a:prstGeom prst="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221992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1">
                <a:solidFill>
                  <a:srgbClr val="17242A"/>
                </a:solidFill>
                <a:latin typeface="DejaVu Sans Mono"/>
              </a:defRPr>
            </a:pPr>
            <a:r>
              <a:t>deploy-ova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2752344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deploy-template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3282696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set-hostname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19856" y="1600200"/>
            <a:ext cx="2468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3978A8"/>
                </a:solidFill>
                <a:latin typeface="Noto Sans"/>
              </a:defRPr>
            </a:pPr>
            <a:r>
              <a:t>CHANGE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19856" y="1956816"/>
            <a:ext cx="2432304" cy="54864"/>
          </a:xfrm>
          <a:prstGeom prst="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19856" y="2221992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1">
                <a:solidFill>
                  <a:srgbClr val="17242A"/>
                </a:solidFill>
                <a:latin typeface="DejaVu Sans Mono"/>
              </a:defRPr>
            </a:pPr>
            <a:r>
              <a:t>resize-hardware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19856" y="2752344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resize-volumes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19856" y="3282696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networks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81344" y="1600200"/>
            <a:ext cx="2468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OBSERVE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81344" y="1956816"/>
            <a:ext cx="2432304" cy="54864"/>
          </a:xfrm>
          <a:prstGeom prst="rect">
            <a:avLst/>
          </a:prstGeom>
          <a:solidFill>
            <a:srgbClr val="4D87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81344" y="2221992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1">
                <a:solidFill>
                  <a:srgbClr val="17242A"/>
                </a:solidFill>
                <a:latin typeface="DejaVu Sans Mono"/>
              </a:defRPr>
            </a:pPr>
            <a:r>
              <a:t>guest-info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81344" y="2752344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host-info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81344" y="3282696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node-exporter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42832" y="1600200"/>
            <a:ext cx="2468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RECOVER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942832" y="1956816"/>
            <a:ext cx="2432304" cy="54864"/>
          </a:xfrm>
          <a:prstGeom prst="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942832" y="2221992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1">
                <a:solidFill>
                  <a:srgbClr val="17242A"/>
                </a:solidFill>
                <a:latin typeface="DejaVu Sans Mono"/>
              </a:defRPr>
            </a:pPr>
            <a:r>
              <a:t>snapshot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42832" y="2752344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power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42832" y="3282696"/>
            <a:ext cx="246888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50" b="0">
                <a:solidFill>
                  <a:srgbClr val="17242A"/>
                </a:solidFill>
                <a:latin typeface="DejaVu Sans Mono"/>
              </a:defRPr>
            </a:pPr>
            <a:r>
              <a:t>vMotion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8368" y="4224528"/>
            <a:ext cx="10972800" cy="1170432"/>
          </a:xfrm>
          <a:prstGeom prst="roundRect">
            <a:avLst/>
          </a:prstGeom>
          <a:solidFill>
            <a:srgbClr val="122D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50976" y="4443984"/>
            <a:ext cx="274320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9EB5BA"/>
                </a:solidFill>
                <a:latin typeface="Noto Sans"/>
              </a:defRPr>
            </a:pPr>
            <a:r>
              <a:t>OPERATOR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50976" y="4764024"/>
            <a:ext cx="29260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one clear wrapper</a:t>
            </a:r>
          </a:p>
        </p:txBody>
      </p:sp>
      <p:sp>
        <p:nvSpPr>
          <p:cNvPr id="29" name="Chevron 28"/>
          <p:cNvSpPr/>
          <p:nvPr/>
        </p:nvSpPr>
        <p:spPr>
          <a:xfrm>
            <a:off x="4023360" y="4617720"/>
            <a:ext cx="365760" cy="438912"/>
          </a:xfrm>
          <a:prstGeom prst="chevron">
            <a:avLst/>
          </a:prstGeom>
          <a:solidFill>
            <a:srgbClr val="486B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709160" y="4443984"/>
            <a:ext cx="274320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9EB5BA"/>
                </a:solidFill>
                <a:latin typeface="Noto Sans"/>
              </a:defRPr>
            </a:pPr>
            <a:r>
              <a:t>IMPLEMENTATION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09160" y="4764024"/>
            <a:ext cx="29260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idempotent role</a:t>
            </a:r>
          </a:p>
        </p:txBody>
      </p:sp>
      <p:sp>
        <p:nvSpPr>
          <p:cNvPr id="32" name="Chevron 31"/>
          <p:cNvSpPr/>
          <p:nvPr/>
        </p:nvSpPr>
        <p:spPr>
          <a:xfrm>
            <a:off x="7680960" y="4617720"/>
            <a:ext cx="365760" cy="438912"/>
          </a:xfrm>
          <a:prstGeom prst="chevron">
            <a:avLst/>
          </a:prstGeom>
          <a:solidFill>
            <a:srgbClr val="486B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366760" y="4443984"/>
            <a:ext cx="25603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9EB5BA"/>
                </a:solidFill>
                <a:latin typeface="Noto Sans"/>
              </a:defRPr>
            </a:pPr>
            <a:r>
              <a:t>RESULT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66760" y="4764024"/>
            <a:ext cx="274320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repeatable change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WORKLOAD OPTIMIZATION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Controls that support recovery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94944" y="1481328"/>
            <a:ext cx="192024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CHOICE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70632" y="1481328"/>
            <a:ext cx="45720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BOUNDARY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47888" y="1481328"/>
            <a:ext cx="283464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VERIFY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" y="1828800"/>
            <a:ext cx="18105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3978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2011680"/>
            <a:ext cx="1810512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50" b="1">
                <a:solidFill>
                  <a:srgbClr val="3978A8"/>
                </a:solidFill>
                <a:latin typeface="Noto Sans"/>
              </a:defRPr>
            </a:pPr>
            <a:r>
              <a:t>STORAGE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70632" y="1975104"/>
            <a:ext cx="48920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separate paravirtual controller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47888" y="1975104"/>
            <a:ext cx="30632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5C6A70"/>
                </a:solidFill>
                <a:latin typeface="Noto Sans"/>
              </a:defRPr>
            </a:pPr>
            <a:r>
              <a:t>I/O concurrency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58368" y="2633472"/>
            <a:ext cx="10881360" cy="0"/>
          </a:xfrm>
          <a:prstGeom prst="line">
            <a:avLst/>
          </a:prstGeom>
          <a:ln w="127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58368" y="2761488"/>
            <a:ext cx="18105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87E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2944368"/>
            <a:ext cx="1810512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50" b="1">
                <a:solidFill>
                  <a:srgbClr val="087E82"/>
                </a:solidFill>
                <a:latin typeface="Noto Sans"/>
              </a:defRPr>
            </a:pPr>
            <a:r>
              <a:t>MEMORY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70632" y="2907792"/>
            <a:ext cx="48920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zram where pressure justifies 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47888" y="2907792"/>
            <a:ext cx="30632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5C6A70"/>
                </a:solidFill>
                <a:latin typeface="Noto Sans"/>
              </a:defRPr>
            </a:pPr>
            <a:r>
              <a:t>swap + workload behavior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658368" y="3566160"/>
            <a:ext cx="10881360" cy="0"/>
          </a:xfrm>
          <a:prstGeom prst="line">
            <a:avLst/>
          </a:prstGeom>
          <a:ln w="127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658368" y="3694176"/>
            <a:ext cx="18105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4D87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8368" y="3877056"/>
            <a:ext cx="1810512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50" b="1">
                <a:solidFill>
                  <a:srgbClr val="4D8766"/>
                </a:solidFill>
                <a:latin typeface="Noto Sans"/>
              </a:defRPr>
            </a:pPr>
            <a:r>
              <a:t>OBSERVABILITY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70632" y="3840480"/>
            <a:ext cx="48920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metrics installed at provisioning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47888" y="3840480"/>
            <a:ext cx="30632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5C6A70"/>
                </a:solidFill>
                <a:latin typeface="Noto Sans"/>
              </a:defRPr>
            </a:pPr>
            <a:r>
              <a:t>baseline from first boot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658368" y="4498848"/>
            <a:ext cx="10881360" cy="0"/>
          </a:xfrm>
          <a:prstGeom prst="line">
            <a:avLst/>
          </a:prstGeom>
          <a:ln w="127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658368" y="4626864"/>
            <a:ext cx="1810512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5D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" y="4809744"/>
            <a:ext cx="1810512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50" b="1">
                <a:solidFill>
                  <a:srgbClr val="D95D43"/>
                </a:solidFill>
                <a:latin typeface="Noto Sans"/>
              </a:defRPr>
            </a:pPr>
            <a:r>
              <a:t>PARALLELISM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70632" y="4773168"/>
            <a:ext cx="48920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batch deploy; serialize shared builds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47888" y="4773168"/>
            <a:ext cx="30632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5C6A70"/>
                </a:solidFill>
                <a:latin typeface="Noto Sans"/>
              </a:defRPr>
            </a:pPr>
            <a:r>
              <a:t>elapsed time + integrity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58368" y="5687568"/>
            <a:ext cx="10972800" cy="438912"/>
          </a:xfrm>
          <a:prstGeom prst="roundRect">
            <a:avLst/>
          </a:prstGeom>
          <a:solidFill>
            <a:srgbClr val="F4EBC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68680" y="5769864"/>
            <a:ext cx="10561320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Connect each choice to a measurable result.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>
  <p:cSld>
    <p:bg>
      <p:bgPr>
        <a:solidFill>
          <a:srgbClr val="122D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BCD0D3"/>
                </a:solidFill>
                <a:latin typeface="Noto Sans"/>
              </a:defRPr>
            </a:pPr>
            <a:r>
              <a:t>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What migrate-vmware delivers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486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627632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87E82"/>
                </a:solidFill>
                <a:latin typeface="Noto Sans"/>
              </a:defRPr>
            </a:pPr>
            <a: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6736" y="1572768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No outage on the source VM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316736" y="2075688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309359" y="1627632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3978A8"/>
                </a:solidFill>
                <a:latin typeface="Noto Sans"/>
              </a:defRPr>
            </a:pPr>
            <a: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67727" y="1572768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One shared export pipeline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967727" y="2075688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58368" y="2651760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16736" y="2596896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Three native cloud paths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16736" y="3099815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09359" y="2651760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E4AD3A"/>
                </a:solidFill>
                <a:latin typeface="Noto Sans"/>
              </a:defRPr>
            </a:pPr>
            <a: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67727" y="2596896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Boot + data disks preserved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967727" y="3099815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58368" y="3675887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16736" y="3621024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Catalog-driven launch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1316736" y="4123944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309359" y="3675887"/>
            <a:ext cx="502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087E82"/>
                </a:solidFill>
                <a:latin typeface="Noto Sans"/>
              </a:defRPr>
            </a:pPr>
            <a: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67727" y="3621024"/>
            <a:ext cx="4617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Operational boundary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6967727" y="4123944"/>
            <a:ext cx="4599432" cy="0"/>
          </a:xfrm>
          <a:prstGeom prst="line">
            <a:avLst/>
          </a:prstGeom>
          <a:ln w="12700">
            <a:solidFill>
              <a:srgbClr val="4860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658368" y="5010912"/>
            <a:ext cx="10881360" cy="950976"/>
          </a:xfrm>
          <a:prstGeom prst="roundRect">
            <a:avLst/>
          </a:prstGeom>
          <a:solidFill>
            <a:srgbClr val="1B41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" y="5202936"/>
            <a:ext cx="10378440" cy="457200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From vSphere source to cloud-native service with control.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9EB5BA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9EB5BA"/>
                </a:solidFill>
                <a:latin typeface="Noto Sans"/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SYSTEM 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One common front half, three native landings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21792" y="1536192"/>
            <a:ext cx="4480560" cy="4160520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96112" y="1810512"/>
            <a:ext cx="1481328" cy="292608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1819656"/>
            <a:ext cx="1481328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IMAGE PIPELINE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2331720"/>
            <a:ext cx="3611880" cy="54864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Protect the source workload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3136391"/>
            <a:ext cx="91440" cy="91440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33856" y="3035808"/>
            <a:ext cx="32552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distro + release data</a:t>
            </a:r>
          </a:p>
        </p:txBody>
      </p:sp>
      <p:sp>
        <p:nvSpPr>
          <p:cNvPr id="12" name="Oval 11"/>
          <p:cNvSpPr/>
          <p:nvPr/>
        </p:nvSpPr>
        <p:spPr>
          <a:xfrm>
            <a:off x="914400" y="3666744"/>
            <a:ext cx="91440" cy="91440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33856" y="3566160"/>
            <a:ext cx="32552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diskimage-builder</a:t>
            </a:r>
          </a:p>
        </p:txBody>
      </p:sp>
      <p:sp>
        <p:nvSpPr>
          <p:cNvPr id="14" name="Oval 13"/>
          <p:cNvSpPr/>
          <p:nvPr/>
        </p:nvSpPr>
        <p:spPr>
          <a:xfrm>
            <a:off x="914400" y="4197096"/>
            <a:ext cx="91440" cy="91440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33856" y="4096511"/>
            <a:ext cx="32552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QCOW2 / OVA artifacts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956048"/>
            <a:ext cx="34747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source stays online</a:t>
            </a:r>
          </a:p>
        </p:txBody>
      </p:sp>
      <p:sp>
        <p:nvSpPr>
          <p:cNvPr id="17" name="Chevron 16"/>
          <p:cNvSpPr/>
          <p:nvPr/>
        </p:nvSpPr>
        <p:spPr>
          <a:xfrm>
            <a:off x="5285232" y="3090672"/>
            <a:ext cx="566928" cy="658368"/>
          </a:xfrm>
          <a:prstGeom prst="chevron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84064" y="3858768"/>
            <a:ext cx="932688" cy="4572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artifact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handoff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071616" y="1536192"/>
            <a:ext cx="5468112" cy="4160520"/>
          </a:xfrm>
          <a:prstGeom prst="roundRect">
            <a:avLst/>
          </a:prstGeom>
          <a:solidFill>
            <a:srgbClr val="E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345936" y="1810512"/>
            <a:ext cx="1965960" cy="292608"/>
          </a:xfrm>
          <a:prstGeom prst="round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45936" y="1819656"/>
            <a:ext cx="196596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VM AUTOMATION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45936" y="2331720"/>
            <a:ext cx="4389120" cy="54864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Import with native APIs</a:t>
            </a:r>
          </a:p>
        </p:txBody>
      </p:sp>
      <p:sp>
        <p:nvSpPr>
          <p:cNvPr id="23" name="Oval 22"/>
          <p:cNvSpPr/>
          <p:nvPr/>
        </p:nvSpPr>
        <p:spPr>
          <a:xfrm>
            <a:off x="6364224" y="3136391"/>
            <a:ext cx="91440" cy="91440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83680" y="3035808"/>
            <a:ext cx="39410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inventory expresses intent</a:t>
            </a:r>
          </a:p>
        </p:txBody>
      </p:sp>
      <p:sp>
        <p:nvSpPr>
          <p:cNvPr id="25" name="Oval 24"/>
          <p:cNvSpPr/>
          <p:nvPr/>
        </p:nvSpPr>
        <p:spPr>
          <a:xfrm>
            <a:off x="6364224" y="3666744"/>
            <a:ext cx="91440" cy="91440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0" y="3566160"/>
            <a:ext cx="39410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roles configure the guest</a:t>
            </a:r>
          </a:p>
        </p:txBody>
      </p:sp>
      <p:sp>
        <p:nvSpPr>
          <p:cNvPr id="27" name="Oval 26"/>
          <p:cNvSpPr/>
          <p:nvPr/>
        </p:nvSpPr>
        <p:spPr>
          <a:xfrm>
            <a:off x="6364224" y="4197096"/>
            <a:ext cx="91440" cy="91440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83680" y="4096511"/>
            <a:ext cx="3941063" cy="49377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17242A"/>
                </a:solidFill>
                <a:latin typeface="Noto Sans"/>
              </a:defRPr>
            </a:pPr>
            <a:r>
              <a:t>wrappers support its lifecycle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64224" y="4956048"/>
            <a:ext cx="438912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3 cloud targets / 1 catalog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ARCHITECTURE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Export once. Specialize at the edge.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76656" y="2377440"/>
            <a:ext cx="2148840" cy="1078992"/>
          </a:xfrm>
          <a:prstGeom prst="roundRect">
            <a:avLst/>
          </a:prstGeom>
          <a:solidFill>
            <a:srgbClr val="122D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2542032"/>
            <a:ext cx="1783080" cy="29260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9EB5BA"/>
                </a:solidFill>
                <a:latin typeface="Noto Sans"/>
              </a:defRPr>
            </a:pPr>
            <a:r>
              <a:t>DISTRO INPUTS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852928"/>
            <a:ext cx="1783080" cy="32004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FFFFFF"/>
                </a:solidFill>
                <a:latin typeface="Noto Sans"/>
              </a:defRPr>
            </a:pPr>
            <a:r>
              <a:t>Linux + policy</a:t>
            </a:r>
          </a:p>
        </p:txBody>
      </p:sp>
      <p:sp>
        <p:nvSpPr>
          <p:cNvPr id="9" name="Chevron 8"/>
          <p:cNvSpPr/>
          <p:nvPr/>
        </p:nvSpPr>
        <p:spPr>
          <a:xfrm>
            <a:off x="3035808" y="2688336"/>
            <a:ext cx="384048" cy="457200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657600" y="2157984"/>
            <a:ext cx="2423160" cy="1508760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931920" y="2450592"/>
            <a:ext cx="1874519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CDE5E4"/>
                </a:solidFill>
                <a:latin typeface="Noto Sans"/>
              </a:defRPr>
            </a:pPr>
            <a:r>
              <a:t>CANONICAL ARTIFACT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31920" y="2816352"/>
            <a:ext cx="1874519" cy="4389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 sz="1700">
                <a:solidFill>
                  <a:srgbClr val="FFFFFF"/>
                </a:solidFill>
              </a:defRPr>
            </a:pPr>
            <a:r>
              <a:t>OVA + VMDKs</a:t>
            </a:r>
          </a:p>
        </p:txBody>
      </p:sp>
      <p:cxnSp>
        <p:nvCxnSpPr>
          <p:cNvPr id="13" name="Connector 12"/>
          <p:cNvCxnSpPr/>
          <p:nvPr/>
        </p:nvCxnSpPr>
        <p:spPr>
          <a:xfrm flipV="1">
            <a:off x="6080760" y="1901952"/>
            <a:ext cx="822960" cy="585216"/>
          </a:xfrm>
          <a:prstGeom prst="line">
            <a:avLst/>
          </a:prstGeom>
          <a:ln w="25400">
            <a:solidFill>
              <a:srgbClr val="087E8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6080760" y="3337560"/>
            <a:ext cx="822960" cy="1188720"/>
          </a:xfrm>
          <a:prstGeom prst="line">
            <a:avLst/>
          </a:prstGeom>
          <a:ln w="25400">
            <a:solidFill>
              <a:srgbClr val="087E8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6986016" y="1389888"/>
            <a:ext cx="1078992" cy="292608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986016" y="1399032"/>
            <a:ext cx="1078992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DIRECT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986016" y="1810512"/>
            <a:ext cx="37947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0" y="1920240"/>
            <a:ext cx="1645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AWS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59952" y="1938528"/>
            <a:ext cx="17556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5C6A70"/>
                </a:solidFill>
                <a:latin typeface="Noto Sans"/>
              </a:defRPr>
            </a:pPr>
            <a:r>
              <a:t>GCS -&gt; image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86016" y="2862072"/>
            <a:ext cx="37947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223760" y="2971800"/>
            <a:ext cx="16459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OpenStack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59952" y="2990088"/>
            <a:ext cx="17556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5C6A70"/>
                </a:solidFill>
                <a:latin typeface="Noto Sans"/>
              </a:defRPr>
            </a:pPr>
            <a:r>
              <a:t>Glance upload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986016" y="3703320"/>
            <a:ext cx="1316736" cy="292608"/>
          </a:xfrm>
          <a:prstGeom prst="round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986016" y="3712463"/>
            <a:ext cx="1316736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CONVERT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986016" y="4114800"/>
            <a:ext cx="1143000" cy="786384"/>
          </a:xfrm>
          <a:prstGeom prst="roundRect">
            <a:avLst/>
          </a:prstGeom>
          <a:solidFill>
            <a:srgbClr val="F4E2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14032" y="4315968"/>
            <a:ext cx="886968" cy="32004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D95D43"/>
                </a:solidFill>
                <a:latin typeface="Noto Sans"/>
              </a:defRPr>
            </a:pPr>
            <a:r>
              <a:t>OVA</a:t>
            </a:r>
          </a:p>
        </p:txBody>
      </p:sp>
      <p:sp>
        <p:nvSpPr>
          <p:cNvPr id="27" name="Chevron 26"/>
          <p:cNvSpPr/>
          <p:nvPr/>
        </p:nvSpPr>
        <p:spPr>
          <a:xfrm>
            <a:off x="8302752" y="4279392"/>
            <a:ext cx="347472" cy="411480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823960" y="3813048"/>
            <a:ext cx="233172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015984" y="3922776"/>
            <a:ext cx="82296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AWS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56648" y="3931920"/>
            <a:ext cx="1170432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5C6A70"/>
                </a:solidFill>
                <a:latin typeface="Noto Sans"/>
              </a:defRPr>
            </a:pPr>
            <a:r>
              <a:t>S3 -&gt; AMI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823960" y="4745736"/>
            <a:ext cx="233172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000000" y="4855464"/>
            <a:ext cx="105000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Google Cloud</a:t>
            </a:r>
            <a:pPr>
              <a:defRPr sz="1300">
                <a:solidFill>
                  <a:srgbClr val="17242A"/>
                </a:solidFill>
              </a:defRPr>
            </a:pPr>
          </a:p>
        </p:txBody>
      </p:sp>
      <p:sp>
        <p:nvSpPr>
          <p:cNvPr id="33" name="TextBox 32"/>
          <p:cNvSpPr txBox="1"/>
          <p:nvPr/>
        </p:nvSpPr>
        <p:spPr>
          <a:xfrm>
            <a:off x="10080000" y="4864607"/>
            <a:ext cx="950000" cy="24688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0">
                <a:solidFill>
                  <a:srgbClr val="5C6A70"/>
                </a:solidFill>
                <a:latin typeface="Noto Sans"/>
              </a:defRPr>
            </a:pPr>
            <a:r>
              <a:t>OVA / template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13232" y="4846320"/>
            <a:ext cx="5257800" cy="74980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17242A"/>
                </a:solidFill>
                <a:latin typeface="Noto Sans"/>
              </a:defRPr>
            </a:pPr>
            <a:r>
              <a:t>One image path owns Linux customization.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17242A"/>
                </a:solidFill>
                <a:latin typeface="Noto Sans"/>
              </a:defRPr>
            </a:pPr>
            <a:r>
              <a:t>Destination logic stays at the boundary.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REQUIREMENTS TO INFRASTRUCTURE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The OVA is the handoff contract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444752"/>
            <a:ext cx="1508760" cy="292608"/>
          </a:xfrm>
          <a:prstGeom prst="round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453896"/>
            <a:ext cx="150876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HOST INTENT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1847088"/>
            <a:ext cx="3474720" cy="3584448"/>
          </a:xfrm>
          <a:prstGeom prst="roundRect">
            <a:avLst/>
          </a:prstGeom>
          <a:solidFill>
            <a:srgbClr val="122D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148840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os_family: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42032" y="2148840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RedHat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2688" y="2587752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vm_num_cpus: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42032" y="2587752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2688" y="3026664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vm_memory_mb: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42032" y="3026664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4096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2688" y="3465576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vm_disk1_gb: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42032" y="3465576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2000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688" y="3904487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vm_vlan: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42032" y="3904487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VM Network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2688" y="4343400"/>
            <a:ext cx="162763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8CC9C9"/>
                </a:solidFill>
                <a:latin typeface="DejaVu Sans Mono"/>
              </a:defRPr>
            </a:pPr>
            <a:r>
              <a:t>vm_role: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42032" y="4343400"/>
            <a:ext cx="1216152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50" b="0">
                <a:solidFill>
                  <a:srgbClr val="FFFFFF"/>
                </a:solidFill>
                <a:latin typeface="DejaVu Sans Mono"/>
              </a:defRPr>
            </a:pPr>
            <a:r>
              <a:t>test-rhel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2688" y="4910328"/>
            <a:ext cx="274320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AFC4C6"/>
                </a:solidFill>
                <a:latin typeface="Noto Sans"/>
              </a:defRPr>
            </a:pPr>
            <a:r>
              <a:t>reviewable  /  versioned  /  explicit</a:t>
            </a:r>
          </a:p>
        </p:txBody>
      </p:sp>
      <p:sp>
        <p:nvSpPr>
          <p:cNvPr id="22" name="Chevron 21"/>
          <p:cNvSpPr/>
          <p:nvPr/>
        </p:nvSpPr>
        <p:spPr>
          <a:xfrm>
            <a:off x="4443984" y="3127248"/>
            <a:ext cx="420624" cy="502920"/>
          </a:xfrm>
          <a:prstGeom prst="chevron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166360" y="1444752"/>
            <a:ext cx="1143000" cy="292608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166360" y="1453896"/>
            <a:ext cx="114300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ROLES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166360" y="1920240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166360" y="2075688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deploy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83680" y="1920240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83680" y="2075688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network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166360" y="2852928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166360" y="3008376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storage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583680" y="2852928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83680" y="3008376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users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166360" y="3785616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166360" y="3941064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firewall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583680" y="3785616"/>
            <a:ext cx="1234440" cy="65836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83680" y="3941064"/>
            <a:ext cx="123444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7595C"/>
                </a:solidFill>
                <a:latin typeface="Noto Sans"/>
              </a:defRPr>
            </a:pPr>
            <a:r>
              <a:t>monitoring</a:t>
            </a:r>
          </a:p>
        </p:txBody>
      </p:sp>
      <p:sp>
        <p:nvSpPr>
          <p:cNvPr id="37" name="Chevron 36"/>
          <p:cNvSpPr/>
          <p:nvPr/>
        </p:nvSpPr>
        <p:spPr>
          <a:xfrm>
            <a:off x="7982712" y="3127248"/>
            <a:ext cx="420624" cy="502920"/>
          </a:xfrm>
          <a:prstGeom prst="chevron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8705088" y="1444752"/>
            <a:ext cx="1600200" cy="292608"/>
          </a:xfrm>
          <a:prstGeom prst="round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705088" y="1453896"/>
            <a:ext cx="160020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RESULT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705088" y="1874519"/>
            <a:ext cx="2816352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942832" y="1984248"/>
            <a:ext cx="23317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Known state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942832" y="2295144"/>
            <a:ext cx="233172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5C6A70"/>
                </a:solidFill>
                <a:latin typeface="Noto Sans"/>
              </a:defRPr>
            </a:pPr>
            <a:r>
              <a:t>hardware + OS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8705088" y="2953511"/>
            <a:ext cx="2816352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942832" y="3063239"/>
            <a:ext cx="23317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Controlled access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942832" y="3374135"/>
            <a:ext cx="233172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5C6A70"/>
                </a:solidFill>
                <a:latin typeface="Noto Sans"/>
              </a:defRPr>
            </a:pPr>
            <a:r>
              <a:t>keys + policy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705088" y="4032504"/>
            <a:ext cx="2816352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942832" y="4142232"/>
            <a:ext cx="233172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Operable service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942832" y="4453128"/>
            <a:ext cx="233172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5C6A70"/>
                </a:solidFill>
                <a:latin typeface="Noto Sans"/>
              </a:defRPr>
            </a:pPr>
            <a:r>
              <a:t>metrics + lifecycle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705088" y="5074920"/>
            <a:ext cx="2788920" cy="56692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3978A8"/>
                </a:solidFill>
                <a:latin typeface="Noto Sans"/>
              </a:defRPr>
            </a:pPr>
            <a:r>
              <a:t>Change the model,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3978A8"/>
                </a:solidFill>
                <a:latin typeface="Noto Sans"/>
              </a:defRPr>
            </a:pPr>
            <a:r>
              <a:t>then validate the machine.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ARTIFACT PROVENANCE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The OVA carries its identity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417320"/>
            <a:ext cx="7955279" cy="4389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5C6A70"/>
                </a:solidFill>
                <a:latin typeface="Noto Sans"/>
              </a:defRPr>
            </a:pPr>
            <a:r>
              <a:t>Trace one run from build through publication.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2194560"/>
            <a:ext cx="1737360" cy="14996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359152"/>
            <a:ext cx="3840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087E82"/>
                </a:solidFill>
                <a:latin typeface="Noto Sans"/>
              </a:defRPr>
            </a:pPr>
            <a: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706624"/>
            <a:ext cx="138988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5C6A70"/>
                </a:solidFill>
                <a:latin typeface="Noto Sans"/>
              </a:defRPr>
            </a:pPr>
            <a:r>
              <a:t>BUILD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3063240"/>
            <a:ext cx="1389888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OVA + VMDKs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368" y="3584448"/>
            <a:ext cx="1737360" cy="109728"/>
          </a:xfrm>
          <a:prstGeom prst="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Chevron 11"/>
          <p:cNvSpPr/>
          <p:nvPr/>
        </p:nvSpPr>
        <p:spPr>
          <a:xfrm>
            <a:off x="2505456" y="2724912"/>
            <a:ext cx="256032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2871215" y="2194560"/>
            <a:ext cx="1737360" cy="14996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035808" y="2359152"/>
            <a:ext cx="3840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E4AD3A"/>
                </a:solidFill>
                <a:latin typeface="Noto Sans"/>
              </a:defRPr>
            </a:pPr>
            <a: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35808" y="2706624"/>
            <a:ext cx="138988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5C6A70"/>
                </a:solidFill>
                <a:latin typeface="Noto Sans"/>
              </a:defRPr>
            </a:pPr>
            <a:r>
              <a:t>IDENTIFY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35808" y="3063240"/>
            <a:ext cx="1389888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run ID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871215" y="3584448"/>
            <a:ext cx="1737360" cy="109728"/>
          </a:xfrm>
          <a:prstGeom prst="rect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Chevron 17"/>
          <p:cNvSpPr/>
          <p:nvPr/>
        </p:nvSpPr>
        <p:spPr>
          <a:xfrm>
            <a:off x="4718304" y="2724912"/>
            <a:ext cx="256032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084064" y="2194560"/>
            <a:ext cx="1737360" cy="14996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248655" y="2359152"/>
            <a:ext cx="3840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D95D43"/>
                </a:solidFill>
                <a:latin typeface="Noto Sans"/>
              </a:defRPr>
            </a:pPr>
            <a: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48655" y="2706624"/>
            <a:ext cx="138988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5C6A70"/>
                </a:solidFill>
                <a:latin typeface="Noto Sans"/>
              </a:defRPr>
            </a:pPr>
            <a:r>
              <a:t>CONVERT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48655" y="3063240"/>
            <a:ext cx="1389888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OVA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84064" y="3584448"/>
            <a:ext cx="1737360" cy="109728"/>
          </a:xfrm>
          <a:prstGeom prst="rect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Chevron 23"/>
          <p:cNvSpPr/>
          <p:nvPr/>
        </p:nvSpPr>
        <p:spPr>
          <a:xfrm>
            <a:off x="6931152" y="2724912"/>
            <a:ext cx="256032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7296912" y="2194560"/>
            <a:ext cx="1737360" cy="14996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461504" y="2359152"/>
            <a:ext cx="3840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E4AD3A"/>
                </a:solidFill>
                <a:latin typeface="Noto Sans"/>
              </a:defRPr>
            </a:pPr>
            <a: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61504" y="2706624"/>
            <a:ext cx="138988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5C6A70"/>
                </a:solidFill>
                <a:latin typeface="Noto Sans"/>
              </a:defRPr>
            </a:pPr>
            <a:r>
              <a:t>TRACE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61504" y="3063240"/>
            <a:ext cx="1389888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stage ID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296912" y="3584448"/>
            <a:ext cx="1737360" cy="109728"/>
          </a:xfrm>
          <a:prstGeom prst="rect">
            <a:avLst/>
          </a:prstGeom>
          <a:solidFill>
            <a:srgbClr val="E4A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Chevron 29"/>
          <p:cNvSpPr/>
          <p:nvPr/>
        </p:nvSpPr>
        <p:spPr>
          <a:xfrm>
            <a:off x="9144000" y="2724912"/>
            <a:ext cx="256032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9509760" y="2194560"/>
            <a:ext cx="1737360" cy="14996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674352" y="2359152"/>
            <a:ext cx="384048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3978A8"/>
                </a:solidFill>
                <a:latin typeface="Noto Sans"/>
              </a:defRPr>
            </a:pPr>
            <a:r>
              <a:t>05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74352" y="2706624"/>
            <a:ext cx="138988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5C6A70"/>
                </a:solidFill>
                <a:latin typeface="Noto Sans"/>
              </a:defRPr>
            </a:pPr>
            <a:r>
              <a:t>PUBLISH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674352" y="3063240"/>
            <a:ext cx="1389888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4 targets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509760" y="3584448"/>
            <a:ext cx="1737360" cy="109728"/>
          </a:xfrm>
          <a:prstGeom prst="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658368" y="4251960"/>
            <a:ext cx="5257800" cy="1005840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14400" y="4443984"/>
            <a:ext cx="36576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4D8766"/>
                </a:solidFill>
                <a:latin typeface="Noto Sans"/>
              </a:defRPr>
            </a:pPr>
            <a:r>
              <a:t>IDENTITY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99032" y="4407408"/>
            <a:ext cx="4224528" cy="36576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run ID follows the artifact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217920" y="4251960"/>
            <a:ext cx="5303520" cy="1005840"/>
          </a:xfrm>
          <a:prstGeom prst="roundRect">
            <a:avLst/>
          </a:prstGeom>
          <a:solidFill>
            <a:srgbClr val="E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73952" y="4443984"/>
            <a:ext cx="65836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3978A8"/>
                </a:solidFill>
                <a:latin typeface="Noto Sans"/>
              </a:defRPr>
            </a:pPr>
            <a:r>
              <a:t>TRACE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69480" y="4407408"/>
            <a:ext cx="3931920" cy="36576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7242A"/>
                </a:solidFill>
                <a:latin typeface="Noto Sans"/>
              </a:defRPr>
            </a:pPr>
            <a:r>
              <a:t>stage history stays inspectable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PORTFOLIO DELIVERY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Three clouds. One migration pipeline.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417320"/>
            <a:ext cx="9601200" cy="38404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5C6A70"/>
                </a:solidFill>
                <a:latin typeface="Noto Sans"/>
              </a:defRPr>
            </a:pPr>
            <a:r>
              <a:t>Shared orchestration, distro-specific data, individual results.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CENTOS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984248" y="2724912"/>
            <a:ext cx="274320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2585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585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DEB 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585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3584448" y="2724912"/>
            <a:ext cx="274320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8587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587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DEB 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587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184648" y="2724912"/>
            <a:ext cx="274320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54589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589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FEDORA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589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6784848" y="2724912"/>
            <a:ext cx="274320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70591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591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ROCKY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591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8385048" y="2724912"/>
            <a:ext cx="274319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86593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6593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UBU 24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593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9985248" y="2724912"/>
            <a:ext cx="274320" cy="0"/>
          </a:xfrm>
          <a:prstGeom prst="line">
            <a:avLst/>
          </a:prstGeom>
          <a:ln w="254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10259568" y="2212848"/>
            <a:ext cx="1325880" cy="10241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259568" y="2414016"/>
            <a:ext cx="1325880" cy="25603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UBU 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259568" y="2743200"/>
            <a:ext cx="1325880" cy="23774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50" b="1">
                <a:solidFill>
                  <a:srgbClr val="4D8766"/>
                </a:solidFill>
                <a:latin typeface="Noto Sans"/>
              </a:defRPr>
            </a:pPr>
            <a:r>
              <a:t>READY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58368" y="3794760"/>
            <a:ext cx="5120640" cy="13075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96112" y="4014215"/>
            <a:ext cx="1444752" cy="292608"/>
          </a:xfrm>
          <a:prstGeom prst="roundRect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96112" y="4023359"/>
            <a:ext cx="1444752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PORTFOLIO VIEW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96112" y="4489704"/>
            <a:ext cx="5000000" cy="32918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r>
              <a:t>one export  -&gt;  three target paths  -&gt;  one catalog</a:t>
            </a:r>
            <a:pPr>
              <a:defRPr sz="1050">
                <a:solidFill>
                  <a:srgbClr val="17242A"/>
                </a:solidFill>
              </a:defRPr>
            </a:pPr>
          </a:p>
        </p:txBody>
      </p:sp>
      <p:sp>
        <p:nvSpPr>
          <p:cNvPr id="38" name="Rounded Rectangle 37"/>
          <p:cNvSpPr/>
          <p:nvPr/>
        </p:nvSpPr>
        <p:spPr>
          <a:xfrm>
            <a:off x="6144768" y="3794760"/>
            <a:ext cx="5376672" cy="13075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2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382512" y="4014215"/>
            <a:ext cx="1627632" cy="292608"/>
          </a:xfrm>
          <a:prstGeom prst="round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382512" y="4023359"/>
            <a:ext cx="1627632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PER-IMAGE DETAIL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82512" y="4489704"/>
            <a:ext cx="4663440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>
              <a:defRPr sz="1050">
                <a:solidFill>
                  <a:srgbClr val="17242A"/>
                </a:solidFill>
              </a:defRPr>
            </a:pPr>
            <a:r>
              <a:t>source + clone + target identity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8368" y="5559552"/>
            <a:ext cx="10881360" cy="4114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07595C"/>
                </a:solidFill>
                <a:latin typeface="Noto Sans"/>
              </a:defRPr>
            </a:pPr>
            <a:r>
              <a:t>Breadth for the estate. Precision for each image.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CONTINUOUS IMPROVEMENT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Migration and launch are separate decisions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58368" y="1399032"/>
            <a:ext cx="1417320" cy="292608"/>
          </a:xfrm>
          <a:prstGeom prst="roundRect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408176"/>
            <a:ext cx="141732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LEARNING LOOP</a:t>
            </a:r>
          </a:p>
        </p:txBody>
      </p:sp>
      <p:sp>
        <p:nvSpPr>
          <p:cNvPr id="8" name="Oval 7"/>
          <p:cNvSpPr/>
          <p:nvPr/>
        </p:nvSpPr>
        <p:spPr>
          <a:xfrm>
            <a:off x="658368" y="2029968"/>
            <a:ext cx="384048" cy="384048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84831"/>
            <a:ext cx="384048" cy="16459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FFFFFF"/>
                </a:solidFill>
                <a:latin typeface="Noto Sans"/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19" y="1975104"/>
            <a:ext cx="201168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migrate the clone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3017520" y="2231136"/>
            <a:ext cx="292608" cy="0"/>
          </a:xfrm>
          <a:prstGeom prst="line">
            <a:avLst/>
          </a:prstGeom>
          <a:ln w="25400">
            <a:solidFill>
              <a:srgbClr val="3978A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401568" y="2029968"/>
            <a:ext cx="384048" cy="384048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01568" y="2084831"/>
            <a:ext cx="384048" cy="16459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FFFFFF"/>
                </a:solidFill>
                <a:latin typeface="Noto Sans"/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1920" y="1975104"/>
            <a:ext cx="201168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import and poll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760720" y="2231136"/>
            <a:ext cx="292607" cy="0"/>
          </a:xfrm>
          <a:prstGeom prst="line">
            <a:avLst/>
          </a:prstGeom>
          <a:ln w="25400">
            <a:solidFill>
              <a:srgbClr val="3978A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6144768" y="2029968"/>
            <a:ext cx="384048" cy="384048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44768" y="2084831"/>
            <a:ext cx="384048" cy="16459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FFFFFF"/>
                </a:solidFill>
                <a:latin typeface="Noto Sans"/>
              </a:defRPr>
            </a:pPr>
            <a: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75120" y="1975104"/>
            <a:ext cx="201168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record the result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8503920" y="2231136"/>
            <a:ext cx="292608" cy="0"/>
          </a:xfrm>
          <a:prstGeom prst="line">
            <a:avLst/>
          </a:prstGeom>
          <a:ln w="25400">
            <a:solidFill>
              <a:srgbClr val="3978A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8887968" y="2029968"/>
            <a:ext cx="384048" cy="384048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87968" y="2084831"/>
            <a:ext cx="384048" cy="16459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FFFFFF"/>
                </a:solidFill>
                <a:latin typeface="Noto Sans"/>
              </a:defRPr>
            </a:pPr>
            <a: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18320" y="1975104"/>
            <a:ext cx="201168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launch when ready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850392" y="2889504"/>
            <a:ext cx="10433304" cy="0"/>
          </a:xfrm>
          <a:prstGeom prst="line">
            <a:avLst/>
          </a:prstGeom>
          <a:ln w="12700">
            <a:solidFill>
              <a:srgbClr val="CAD2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8368" y="3090672"/>
            <a:ext cx="10972800" cy="34747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5C6A70"/>
                </a:solidFill>
                <a:latin typeface="Noto Sans"/>
              </a:defRPr>
            </a:pPr>
            <a:r>
              <a:t>A production observation became a reusable platform capability.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58368" y="3749039"/>
            <a:ext cx="1554480" cy="292608"/>
          </a:xfrm>
          <a:prstGeom prst="roundRect">
            <a:avLst/>
          </a:prstGeom>
          <a:solidFill>
            <a:srgbClr val="4D87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" y="3758183"/>
            <a:ext cx="1554480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CAPABILITIES ADDED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8368" y="4215384"/>
            <a:ext cx="2487168" cy="1078992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7" y="4416552"/>
            <a:ext cx="2121408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COMPLETE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7" y="4754880"/>
            <a:ext cx="212140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target result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401568" y="4215384"/>
            <a:ext cx="2487168" cy="1078992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584448" y="4416552"/>
            <a:ext cx="2121408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SUMMARIZE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584448" y="4754880"/>
            <a:ext cx="212140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catalog entry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144768" y="4215384"/>
            <a:ext cx="2487168" cy="1078992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327648" y="4416552"/>
            <a:ext cx="2121408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TRACE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27648" y="4754880"/>
            <a:ext cx="212140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disk manifest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887968" y="4215384"/>
            <a:ext cx="2487168" cy="1078992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070848" y="4416552"/>
            <a:ext cx="2121408" cy="22860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4D8766"/>
                </a:solidFill>
                <a:latin typeface="Noto Sans"/>
              </a:defRPr>
            </a:pPr>
            <a:r>
              <a:t>REPEAT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70848" y="4754880"/>
            <a:ext cx="2121408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safer retry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58368" y="5650992"/>
            <a:ext cx="10972800" cy="329184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07595C"/>
                </a:solidFill>
                <a:latin typeface="Noto Sans"/>
              </a:defRPr>
            </a:pPr>
            <a:r>
              <a:t>Learn once. Improve every future run.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CONFIDENCE AT SCALE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Controls make migration repeatable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58368" y="1554480"/>
            <a:ext cx="5138928" cy="166420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792224"/>
            <a:ext cx="164592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087E82"/>
                </a:solidFill>
                <a:latin typeface="Noto Sans"/>
              </a:defRPr>
            </a:pPr>
            <a:r>
              <a:t>CREDENTIALS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148840"/>
            <a:ext cx="44348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Ansible Vault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578608"/>
            <a:ext cx="4434840" cy="34747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5C6A70"/>
                </a:solidFill>
                <a:latin typeface="Noto Sans"/>
              </a:defRPr>
            </a:pPr>
            <a:r>
              <a:t>Reusable workflows receive credentials securely.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554480"/>
            <a:ext cx="5138928" cy="1664208"/>
          </a:xfrm>
          <a:prstGeom prst="roundRect">
            <a:avLst/>
          </a:prstGeom>
          <a:solidFill>
            <a:srgbClr val="E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792224"/>
            <a:ext cx="164592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3978A8"/>
                </a:solidFill>
                <a:latin typeface="Noto Sans"/>
              </a:defRPr>
            </a:pPr>
            <a:r>
              <a:t>ACCESS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2240" y="2148840"/>
            <a:ext cx="44348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Managed SSH keys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578608"/>
            <a:ext cx="4434840" cy="34747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5C6A70"/>
                </a:solidFill>
                <a:latin typeface="Noto Sans"/>
              </a:defRPr>
            </a:pPr>
            <a:r>
              <a:t>Consistent access follows every deployed guest.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3611880"/>
            <a:ext cx="5138928" cy="1664208"/>
          </a:xfrm>
          <a:prstGeom prst="roundRect">
            <a:avLst/>
          </a:prstGeom>
          <a:solidFill>
            <a:srgbClr val="F4E2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3849624"/>
            <a:ext cx="164592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D95D43"/>
                </a:solidFill>
                <a:latin typeface="Noto Sans"/>
              </a:defRPr>
            </a:pPr>
            <a:r>
              <a:t>NETWORK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2688" y="4206240"/>
            <a:ext cx="44348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Declarative firewall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688" y="4636008"/>
            <a:ext cx="4434840" cy="34747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5C6A70"/>
                </a:solidFill>
                <a:latin typeface="Noto Sans"/>
              </a:defRPr>
            </a:pPr>
            <a:r>
              <a:t>Policy travels with host intent.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3611880"/>
            <a:ext cx="5138928" cy="166420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92240" y="3849624"/>
            <a:ext cx="1645920" cy="21945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4D8766"/>
                </a:solidFill>
                <a:latin typeface="Noto Sans"/>
              </a:defRPr>
            </a:pPr>
            <a:r>
              <a:t>SUPPLY CHAIN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4206240"/>
            <a:ext cx="443484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7242A"/>
                </a:solidFill>
                <a:latin typeface="Noto Sans"/>
              </a:defRPr>
            </a:pPr>
            <a:r>
              <a:t>Pinned + traceable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92240" y="4636008"/>
            <a:ext cx="4434840" cy="34747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5C6A70"/>
                </a:solidFill>
                <a:latin typeface="Noto Sans"/>
              </a:defRPr>
            </a:pPr>
            <a:r>
              <a:t>Reproducible inputs and identifiable outputs.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" y="5806440"/>
            <a:ext cx="1097280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07595C"/>
                </a:solidFill>
                <a:latin typeface="Noto Sans"/>
              </a:defRPr>
            </a:pPr>
            <a:r>
              <a:t>Visible controls let the platform automate more with confidence.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50292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D95D43"/>
                </a:solidFill>
                <a:latin typeface="Noto Sans"/>
              </a:defRPr>
            </a:pPr>
            <a:r>
              <a:t>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8992" y="256032"/>
            <a:ext cx="4114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5C6A70"/>
                </a:solidFill>
                <a:latin typeface="Noto Sans"/>
              </a:defRPr>
            </a:pPr>
            <a:r>
              <a:t>VSPHERE LIFECYCLE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566928"/>
            <a:ext cx="10972800" cy="5029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r>
              <a:t>From clone to cloud-native image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170432"/>
            <a:ext cx="11045952" cy="22860"/>
          </a:xfrm>
          <a:prstGeom prst="rect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58368" y="1828800"/>
            <a:ext cx="2331720" cy="1481328"/>
          </a:xfrm>
          <a:prstGeom prst="roundRect">
            <a:avLst/>
          </a:prstGeom>
          <a:solidFill>
            <a:srgbClr val="DDED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2029968"/>
            <a:ext cx="192024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087E82"/>
                </a:solidFill>
                <a:latin typeface="Noto Sans"/>
              </a:defRPr>
            </a:pPr>
            <a:r>
              <a:t>SOURCE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450592"/>
            <a:ext cx="1920240" cy="56692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OVA or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template</a:t>
            </a:r>
          </a:p>
        </p:txBody>
      </p:sp>
      <p:sp>
        <p:nvSpPr>
          <p:cNvPr id="9" name="Chevron 8"/>
          <p:cNvSpPr/>
          <p:nvPr/>
        </p:nvSpPr>
        <p:spPr>
          <a:xfrm>
            <a:off x="3108960" y="2340864"/>
            <a:ext cx="237744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401568" y="1828800"/>
            <a:ext cx="2331720" cy="1481328"/>
          </a:xfrm>
          <a:prstGeom prst="roundRect">
            <a:avLst/>
          </a:prstGeom>
          <a:solidFill>
            <a:srgbClr val="E2EB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02736" y="2029968"/>
            <a:ext cx="192024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3978A8"/>
                </a:solidFill>
                <a:latin typeface="Noto Sans"/>
              </a:defRPr>
            </a:pPr>
            <a:r>
              <a:t>DEPLOY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02736" y="2450592"/>
            <a:ext cx="1920240" cy="56692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vSphere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placement</a:t>
            </a:r>
          </a:p>
        </p:txBody>
      </p:sp>
      <p:sp>
        <p:nvSpPr>
          <p:cNvPr id="13" name="Chevron 12"/>
          <p:cNvSpPr/>
          <p:nvPr/>
        </p:nvSpPr>
        <p:spPr>
          <a:xfrm>
            <a:off x="5852160" y="2340864"/>
            <a:ext cx="237744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144768" y="1828800"/>
            <a:ext cx="2331720" cy="1481328"/>
          </a:xfrm>
          <a:prstGeom prst="roundRect">
            <a:avLst/>
          </a:prstGeom>
          <a:solidFill>
            <a:srgbClr val="F4E2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45936" y="2029968"/>
            <a:ext cx="192024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D95D43"/>
                </a:solidFill>
                <a:latin typeface="Noto Sans"/>
              </a:defRPr>
            </a:pPr>
            <a:r>
              <a:t>BOOTSTRAP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45936" y="2450592"/>
            <a:ext cx="1920240" cy="56692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vApp +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cloud-init</a:t>
            </a:r>
          </a:p>
        </p:txBody>
      </p:sp>
      <p:sp>
        <p:nvSpPr>
          <p:cNvPr id="17" name="Chevron 16"/>
          <p:cNvSpPr/>
          <p:nvPr/>
        </p:nvSpPr>
        <p:spPr>
          <a:xfrm>
            <a:off x="8595360" y="2340864"/>
            <a:ext cx="237744" cy="420624"/>
          </a:xfrm>
          <a:prstGeom prst="chevron">
            <a:avLst/>
          </a:prstGeom>
          <a:solidFill>
            <a:srgbClr val="CAD2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887968" y="1828800"/>
            <a:ext cx="2331720" cy="1481328"/>
          </a:xfrm>
          <a:prstGeom prst="roundRect">
            <a:avLst/>
          </a:prstGeom>
          <a:solidFill>
            <a:srgbClr val="E1EB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089136" y="2029968"/>
            <a:ext cx="1920240" cy="210312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900" b="1">
                <a:solidFill>
                  <a:srgbClr val="4D8766"/>
                </a:solidFill>
                <a:latin typeface="Noto Sans"/>
              </a:defRPr>
            </a:pPr>
            <a:r>
              <a:t>CONFIGURE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89136" y="2450592"/>
            <a:ext cx="1920240" cy="566928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family +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7242A"/>
                </a:solidFill>
                <a:latin typeface="Noto Sans"/>
              </a:defRPr>
            </a:pPr>
            <a:r>
              <a:t>workload roles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58368" y="3822191"/>
            <a:ext cx="1755648" cy="292608"/>
          </a:xfrm>
          <a:prstGeom prst="roundRect">
            <a:avLst/>
          </a:prstGeom>
          <a:solidFill>
            <a:srgbClr val="122D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" y="3831335"/>
            <a:ext cx="1755648" cy="256032"/>
          </a:xfrm>
          <a:prstGeom prst="rect">
            <a:avLst/>
          </a:prstGeom>
          <a:noFill/>
        </p:spPr>
        <p:txBody>
          <a:bodyPr wrap="none" lIns="18288" rIns="18288" tIns="18288" bIns="18288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Noto Sans"/>
              </a:defRPr>
            </a:pPr>
            <a:r>
              <a:t>LIFECYCLE CONTINUES</a:t>
            </a:r>
          </a:p>
        </p:txBody>
      </p:sp>
      <p:sp>
        <p:nvSpPr>
          <p:cNvPr id="23" name="Oval 22"/>
          <p:cNvSpPr/>
          <p:nvPr/>
        </p:nvSpPr>
        <p:spPr>
          <a:xfrm>
            <a:off x="658368" y="4398264"/>
            <a:ext cx="91440" cy="91440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77824" y="4315968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resize hardware</a:t>
            </a:r>
          </a:p>
        </p:txBody>
      </p:sp>
      <p:sp>
        <p:nvSpPr>
          <p:cNvPr id="25" name="Oval 24"/>
          <p:cNvSpPr/>
          <p:nvPr/>
        </p:nvSpPr>
        <p:spPr>
          <a:xfrm>
            <a:off x="4361688" y="4398264"/>
            <a:ext cx="91440" cy="91440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81144" y="4315968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grow disks / LVM</a:t>
            </a:r>
          </a:p>
        </p:txBody>
      </p:sp>
      <p:sp>
        <p:nvSpPr>
          <p:cNvPr id="27" name="Oval 26"/>
          <p:cNvSpPr/>
          <p:nvPr/>
        </p:nvSpPr>
        <p:spPr>
          <a:xfrm>
            <a:off x="8065008" y="4398264"/>
            <a:ext cx="91440" cy="91440"/>
          </a:xfrm>
          <a:prstGeom prst="ellipse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284464" y="4315968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snapshot + CBT</a:t>
            </a:r>
          </a:p>
        </p:txBody>
      </p:sp>
      <p:sp>
        <p:nvSpPr>
          <p:cNvPr id="29" name="Oval 28"/>
          <p:cNvSpPr/>
          <p:nvPr/>
        </p:nvSpPr>
        <p:spPr>
          <a:xfrm>
            <a:off x="658368" y="5056631"/>
            <a:ext cx="91440" cy="91440"/>
          </a:xfrm>
          <a:prstGeom prst="ellipse">
            <a:avLst/>
          </a:prstGeom>
          <a:solidFill>
            <a:srgbClr val="087E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77824" y="4974336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vMotion / power</a:t>
            </a:r>
          </a:p>
        </p:txBody>
      </p:sp>
      <p:sp>
        <p:nvSpPr>
          <p:cNvPr id="31" name="Oval 30"/>
          <p:cNvSpPr/>
          <p:nvPr/>
        </p:nvSpPr>
        <p:spPr>
          <a:xfrm>
            <a:off x="4361688" y="5056631"/>
            <a:ext cx="91440" cy="91440"/>
          </a:xfrm>
          <a:prstGeom prst="ellipse">
            <a:avLst/>
          </a:prstGeom>
          <a:solidFill>
            <a:srgbClr val="397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81144" y="4974336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network + firewall</a:t>
            </a:r>
          </a:p>
        </p:txBody>
      </p:sp>
      <p:sp>
        <p:nvSpPr>
          <p:cNvPr id="33" name="Oval 32"/>
          <p:cNvSpPr/>
          <p:nvPr/>
        </p:nvSpPr>
        <p:spPr>
          <a:xfrm>
            <a:off x="8065008" y="5056631"/>
            <a:ext cx="91440" cy="91440"/>
          </a:xfrm>
          <a:prstGeom prst="ellipse">
            <a:avLst/>
          </a:prstGeom>
          <a:solidFill>
            <a:srgbClr val="D95D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84464" y="4974336"/>
            <a:ext cx="3154680" cy="310896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17242A"/>
                </a:solidFill>
                <a:latin typeface="Noto Sans"/>
              </a:defRPr>
            </a:pPr>
            <a:r>
              <a:t>metrics + upgrades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8368" y="5870448"/>
            <a:ext cx="10972800" cy="27432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07595C"/>
                </a:solidFill>
                <a:latin typeface="Noto Sans"/>
              </a:defRPr>
            </a:pPr>
            <a:r>
              <a:t>Deployment is a handoff into operations, not a finish line.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6928" y="6510528"/>
            <a:ext cx="731520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750" b="1">
                <a:solidFill>
                  <a:srgbClr val="5C6A70"/>
                </a:solidFill>
                <a:latin typeface="Noto Sans"/>
              </a:defRPr>
            </a:pPr>
            <a:r>
              <a:t>LINUX INFRASTRUCTURE  |  DESIGN, DELIVERY, OPERATIONS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109960" y="6510528"/>
            <a:ext cx="502920" cy="182880"/>
          </a:xfrm>
          <a:prstGeom prst="rect">
            <a:avLst/>
          </a:prstGeom>
          <a:noFill/>
        </p:spPr>
        <p:txBody>
          <a:bodyPr wrap="none" lIns="18288" rIns="18288" tIns="18288" bIns="18288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 sz="800" b="1">
                <a:solidFill>
                  <a:srgbClr val="5C6A70"/>
                </a:solidFill>
                <a:latin typeface="Noto Sans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